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Override PartName="/ppt/diagrams/quickStyle1.xml" ContentType="application/vnd.openxmlformats-officedocument.drawingml.diagramStyle+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20"/>
  </p:handoutMasterIdLst>
  <p:sldIdLst>
    <p:sldId id="256" r:id="rId2"/>
    <p:sldId id="257" r:id="rId3"/>
    <p:sldId id="259" r:id="rId4"/>
    <p:sldId id="258" r:id="rId5"/>
    <p:sldId id="262" r:id="rId6"/>
    <p:sldId id="261" r:id="rId7"/>
    <p:sldId id="271" r:id="rId8"/>
    <p:sldId id="273" r:id="rId9"/>
    <p:sldId id="263" r:id="rId10"/>
    <p:sldId id="264" r:id="rId11"/>
    <p:sldId id="267" r:id="rId12"/>
    <p:sldId id="274" r:id="rId13"/>
    <p:sldId id="268" r:id="rId14"/>
    <p:sldId id="275" r:id="rId15"/>
    <p:sldId id="276" r:id="rId16"/>
    <p:sldId id="265" r:id="rId17"/>
    <p:sldId id="266" r:id="rId18"/>
    <p:sldId id="260" r:id="rId19"/>
  </p:sldIdLst>
  <p:sldSz cx="9144000" cy="6858000" type="screen4x3"/>
  <p:notesSz cx="7077075" cy="93694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6699"/>
    <a:srgbClr val="FF3399"/>
    <a:srgbClr val="60AC6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2098" autoAdjust="0"/>
    <p:restoredTop sz="94660" autoAdjust="0"/>
  </p:normalViewPr>
  <p:slideViewPr>
    <p:cSldViewPr>
      <p:cViewPr>
        <p:scale>
          <a:sx n="75" d="100"/>
          <a:sy n="75" d="100"/>
        </p:scale>
        <p:origin x="-708" y="-66"/>
      </p:cViewPr>
      <p:guideLst>
        <p:guide orient="horz" pos="2160"/>
        <p:guide pos="2880"/>
      </p:guideLst>
    </p:cSldViewPr>
  </p:slideViewPr>
  <p:outlineViewPr>
    <p:cViewPr>
      <p:scale>
        <a:sx n="33" d="100"/>
        <a:sy n="33" d="100"/>
      </p:scale>
      <p:origin x="24"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F:\STAT%20Project\Stat%20Pie%20Charts.xls"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style val="42"/>
  <c:chart>
    <c:title>
      <c:tx>
        <c:rich>
          <a:bodyPr/>
          <a:lstStyle/>
          <a:p>
            <a:pPr>
              <a:defRPr/>
            </a:pPr>
            <a:r>
              <a:rPr lang="en-US"/>
              <a:t>Colors</a:t>
            </a:r>
          </a:p>
        </c:rich>
      </c:tx>
      <c:layout/>
    </c:title>
    <c:plotArea>
      <c:layout/>
      <c:pieChart>
        <c:varyColors val="1"/>
        <c:ser>
          <c:idx val="0"/>
          <c:order val="0"/>
          <c:dPt>
            <c:idx val="1"/>
            <c:spPr>
              <a:solidFill>
                <a:srgbClr val="993300"/>
              </a:solidFill>
            </c:spPr>
          </c:dPt>
          <c:dPt>
            <c:idx val="2"/>
            <c:spPr>
              <a:solidFill>
                <a:schemeClr val="bg2">
                  <a:lumMod val="90000"/>
                </a:schemeClr>
              </a:solidFill>
            </c:spPr>
          </c:dPt>
          <c:dPt>
            <c:idx val="3"/>
            <c:spPr>
              <a:solidFill>
                <a:schemeClr val="bg1">
                  <a:lumMod val="50000"/>
                </a:schemeClr>
              </a:solidFill>
            </c:spPr>
          </c:dPt>
          <c:dPt>
            <c:idx val="4"/>
            <c:spPr>
              <a:solidFill>
                <a:schemeClr val="accent3">
                  <a:lumMod val="75000"/>
                </a:schemeClr>
              </a:solidFill>
            </c:spPr>
          </c:dPt>
          <c:dPt>
            <c:idx val="6"/>
            <c:spPr>
              <a:solidFill>
                <a:schemeClr val="accent2">
                  <a:lumMod val="60000"/>
                  <a:lumOff val="40000"/>
                </a:schemeClr>
              </a:solidFill>
            </c:spPr>
          </c:dPt>
          <c:dPt>
            <c:idx val="7"/>
            <c:spPr>
              <a:solidFill>
                <a:schemeClr val="accent4">
                  <a:lumMod val="75000"/>
                </a:schemeClr>
              </a:solidFill>
            </c:spPr>
          </c:dPt>
          <c:dPt>
            <c:idx val="8"/>
            <c:spPr>
              <a:solidFill>
                <a:srgbClr val="CC0000"/>
              </a:solidFill>
            </c:spPr>
          </c:dPt>
          <c:dPt>
            <c:idx val="9"/>
            <c:spPr>
              <a:solidFill>
                <a:schemeClr val="bg1">
                  <a:lumMod val="65000"/>
                </a:schemeClr>
              </a:solidFill>
            </c:spPr>
          </c:dPt>
          <c:dPt>
            <c:idx val="10"/>
            <c:spPr>
              <a:solidFill>
                <a:schemeClr val="bg1">
                  <a:lumMod val="85000"/>
                </a:schemeClr>
              </a:solidFill>
            </c:spPr>
          </c:dPt>
          <c:dLbls>
            <c:dLbl>
              <c:idx val="10"/>
              <c:spPr/>
              <c:txPr>
                <a:bodyPr/>
                <a:lstStyle/>
                <a:p>
                  <a:pPr>
                    <a:defRPr>
                      <a:solidFill>
                        <a:schemeClr val="bg1">
                          <a:lumMod val="50000"/>
                        </a:schemeClr>
                      </a:solidFill>
                    </a:defRPr>
                  </a:pPr>
                  <a:endParaRPr lang="en-US"/>
                </a:p>
              </c:txPr>
            </c:dLbl>
            <c:showPercent val="1"/>
            <c:showLeaderLines val="1"/>
          </c:dLbls>
          <c:cat>
            <c:strRef>
              <c:f>Sheet1!$A$1:$A$11</c:f>
              <c:strCache>
                <c:ptCount val="11"/>
                <c:pt idx="0">
                  <c:v>Blue</c:v>
                </c:pt>
                <c:pt idx="1">
                  <c:v>Brown</c:v>
                </c:pt>
                <c:pt idx="2">
                  <c:v>Glitter</c:v>
                </c:pt>
                <c:pt idx="3">
                  <c:v>Gray</c:v>
                </c:pt>
                <c:pt idx="4">
                  <c:v>Green</c:v>
                </c:pt>
                <c:pt idx="5">
                  <c:v>Orange</c:v>
                </c:pt>
                <c:pt idx="6">
                  <c:v>Pink</c:v>
                </c:pt>
                <c:pt idx="7">
                  <c:v>Purple</c:v>
                </c:pt>
                <c:pt idx="8">
                  <c:v>Red</c:v>
                </c:pt>
                <c:pt idx="9">
                  <c:v>Silver</c:v>
                </c:pt>
                <c:pt idx="10">
                  <c:v>White</c:v>
                </c:pt>
              </c:strCache>
            </c:strRef>
          </c:cat>
          <c:val>
            <c:numRef>
              <c:f>Sheet1!$B$1:$B$11</c:f>
              <c:numCache>
                <c:formatCode>General</c:formatCode>
                <c:ptCount val="11"/>
                <c:pt idx="0">
                  <c:v>1</c:v>
                </c:pt>
                <c:pt idx="1">
                  <c:v>4</c:v>
                </c:pt>
                <c:pt idx="2">
                  <c:v>1</c:v>
                </c:pt>
                <c:pt idx="3">
                  <c:v>1</c:v>
                </c:pt>
                <c:pt idx="4">
                  <c:v>1</c:v>
                </c:pt>
                <c:pt idx="5">
                  <c:v>1</c:v>
                </c:pt>
                <c:pt idx="6">
                  <c:v>27</c:v>
                </c:pt>
                <c:pt idx="7">
                  <c:v>5</c:v>
                </c:pt>
                <c:pt idx="8">
                  <c:v>7</c:v>
                </c:pt>
                <c:pt idx="9">
                  <c:v>1</c:v>
                </c:pt>
                <c:pt idx="10">
                  <c:v>6</c:v>
                </c:pt>
              </c:numCache>
            </c:numRef>
          </c:val>
        </c:ser>
        <c:dLbls>
          <c:showPercent val="1"/>
        </c:dLbls>
        <c:firstSliceAng val="0"/>
      </c:pieChart>
    </c:plotArea>
    <c:legend>
      <c:legendPos val="r"/>
      <c:layout/>
    </c:legend>
    <c:plotVisOnly val="1"/>
    <c:dispBlanksAs val="zero"/>
  </c:chart>
  <c:externalData r:id="rId1"/>
</c:chartSpace>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DDE798-CC26-4AB8-BF9A-5BE7DB17366E}" type="doc">
      <dgm:prSet loTypeId="urn:microsoft.com/office/officeart/2005/8/layout/hList1" loCatId="list" qsTypeId="urn:microsoft.com/office/officeart/2005/8/quickstyle/3d2" qsCatId="3D" csTypeId="urn:microsoft.com/office/officeart/2005/8/colors/accent0_1" csCatId="mainScheme" phldr="1"/>
      <dgm:spPr/>
      <dgm:t>
        <a:bodyPr/>
        <a:lstStyle/>
        <a:p>
          <a:endParaRPr lang="en-US"/>
        </a:p>
      </dgm:t>
    </dgm:pt>
    <dgm:pt modelId="{53FF6A9C-2E32-45C4-AB17-4C5C641B65AD}">
      <dgm:prSet phldrT="[Text]"/>
      <dgm:spPr/>
      <dgm:t>
        <a:bodyPr/>
        <a:lstStyle/>
        <a:p>
          <a:r>
            <a:rPr lang="en-US" dirty="0" smtClean="0">
              <a:effectLst>
                <a:outerShdw blurRad="38100" dist="38100" dir="2700000" algn="tl">
                  <a:srgbClr val="000000">
                    <a:alpha val="43137"/>
                  </a:srgbClr>
                </a:outerShdw>
              </a:effectLst>
              <a:latin typeface="Trebuchet MS" pitchFamily="34" charset="0"/>
            </a:rPr>
            <a:t>Categorical</a:t>
          </a:r>
          <a:endParaRPr lang="en-US" dirty="0">
            <a:effectLst>
              <a:outerShdw blurRad="38100" dist="38100" dir="2700000" algn="tl">
                <a:srgbClr val="000000">
                  <a:alpha val="43137"/>
                </a:srgbClr>
              </a:outerShdw>
            </a:effectLst>
            <a:latin typeface="Trebuchet MS" pitchFamily="34" charset="0"/>
          </a:endParaRPr>
        </a:p>
      </dgm:t>
    </dgm:pt>
    <dgm:pt modelId="{B45A1CA6-42F7-4095-811A-2C788428EFF2}" type="parTrans" cxnId="{6727D5AB-0753-468C-9C37-E061785C69CB}">
      <dgm:prSet/>
      <dgm:spPr/>
      <dgm:t>
        <a:bodyPr/>
        <a:lstStyle/>
        <a:p>
          <a:endParaRPr lang="en-US">
            <a:latin typeface="Trebuchet MS" pitchFamily="34" charset="0"/>
          </a:endParaRPr>
        </a:p>
      </dgm:t>
    </dgm:pt>
    <dgm:pt modelId="{064805F9-CB0C-498C-BA13-70CCAE42DA9A}" type="sibTrans" cxnId="{6727D5AB-0753-468C-9C37-E061785C69CB}">
      <dgm:prSet/>
      <dgm:spPr/>
      <dgm:t>
        <a:bodyPr/>
        <a:lstStyle/>
        <a:p>
          <a:endParaRPr lang="en-US">
            <a:latin typeface="Trebuchet MS" pitchFamily="34" charset="0"/>
          </a:endParaRPr>
        </a:p>
      </dgm:t>
    </dgm:pt>
    <dgm:pt modelId="{87438F51-ED78-4E57-A960-6B777AC1FD6D}">
      <dgm:prSet phldrT="[Text]"/>
      <dgm:spPr/>
      <dgm:t>
        <a:bodyPr/>
        <a:lstStyle/>
        <a:p>
          <a:r>
            <a:rPr lang="en-US" dirty="0" smtClean="0">
              <a:effectLst>
                <a:outerShdw blurRad="38100" dist="38100" dir="2700000" algn="tl">
                  <a:srgbClr val="000000">
                    <a:alpha val="43137"/>
                  </a:srgbClr>
                </a:outerShdw>
              </a:effectLst>
              <a:latin typeface="Trebuchet MS" pitchFamily="34" charset="0"/>
            </a:rPr>
            <a:t>Quantitative</a:t>
          </a:r>
          <a:endParaRPr lang="en-US" dirty="0">
            <a:effectLst>
              <a:outerShdw blurRad="38100" dist="38100" dir="2700000" algn="tl">
                <a:srgbClr val="000000">
                  <a:alpha val="43137"/>
                </a:srgbClr>
              </a:outerShdw>
            </a:effectLst>
            <a:latin typeface="Trebuchet MS" pitchFamily="34" charset="0"/>
          </a:endParaRPr>
        </a:p>
      </dgm:t>
    </dgm:pt>
    <dgm:pt modelId="{69D9D5DC-5728-47CD-A17B-541DA7394C1A}" type="parTrans" cxnId="{9D249094-099C-428C-AE68-54234C5964A7}">
      <dgm:prSet/>
      <dgm:spPr/>
      <dgm:t>
        <a:bodyPr/>
        <a:lstStyle/>
        <a:p>
          <a:endParaRPr lang="en-US">
            <a:latin typeface="Trebuchet MS" pitchFamily="34" charset="0"/>
          </a:endParaRPr>
        </a:p>
      </dgm:t>
    </dgm:pt>
    <dgm:pt modelId="{CA71318D-A5EE-4936-B337-477371B0B9A9}" type="sibTrans" cxnId="{9D249094-099C-428C-AE68-54234C5964A7}">
      <dgm:prSet/>
      <dgm:spPr/>
      <dgm:t>
        <a:bodyPr/>
        <a:lstStyle/>
        <a:p>
          <a:endParaRPr lang="en-US">
            <a:latin typeface="Trebuchet MS" pitchFamily="34" charset="0"/>
          </a:endParaRPr>
        </a:p>
      </dgm:t>
    </dgm:pt>
    <dgm:pt modelId="{4F80A539-85EE-4AF1-9D40-4A4DE8617D44}">
      <dgm:prSet phldrT="[Text]"/>
      <dgm:spPr/>
      <dgm:t>
        <a:bodyPr/>
        <a:lstStyle/>
        <a:p>
          <a:r>
            <a:rPr lang="en-US" dirty="0" smtClean="0">
              <a:latin typeface="Trebuchet MS" pitchFamily="34" charset="0"/>
            </a:rPr>
            <a:t>Brand</a:t>
          </a:r>
          <a:endParaRPr lang="en-US" dirty="0">
            <a:latin typeface="Trebuchet MS" pitchFamily="34" charset="0"/>
          </a:endParaRPr>
        </a:p>
      </dgm:t>
    </dgm:pt>
    <dgm:pt modelId="{63DD0760-BC0C-41AF-99B3-DBCAB81FEE73}" type="parTrans" cxnId="{AD8D7173-BCB4-4EB5-A6E6-7F2FA4E8F2B7}">
      <dgm:prSet/>
      <dgm:spPr/>
      <dgm:t>
        <a:bodyPr/>
        <a:lstStyle/>
        <a:p>
          <a:endParaRPr lang="en-US">
            <a:latin typeface="Trebuchet MS" pitchFamily="34" charset="0"/>
          </a:endParaRPr>
        </a:p>
      </dgm:t>
    </dgm:pt>
    <dgm:pt modelId="{26697950-C5D3-42FD-B54C-839537673663}" type="sibTrans" cxnId="{AD8D7173-BCB4-4EB5-A6E6-7F2FA4E8F2B7}">
      <dgm:prSet/>
      <dgm:spPr/>
      <dgm:t>
        <a:bodyPr/>
        <a:lstStyle/>
        <a:p>
          <a:endParaRPr lang="en-US">
            <a:latin typeface="Trebuchet MS" pitchFamily="34" charset="0"/>
          </a:endParaRPr>
        </a:p>
      </dgm:t>
    </dgm:pt>
    <dgm:pt modelId="{EE6BD357-01CA-4F17-A0C7-9967392FA77F}">
      <dgm:prSet phldrT="[Text]"/>
      <dgm:spPr/>
      <dgm:t>
        <a:bodyPr/>
        <a:lstStyle/>
        <a:p>
          <a:r>
            <a:rPr lang="en-US" dirty="0" smtClean="0">
              <a:latin typeface="Trebuchet MS" pitchFamily="34" charset="0"/>
            </a:rPr>
            <a:t>Color</a:t>
          </a:r>
          <a:endParaRPr lang="en-US" dirty="0">
            <a:latin typeface="Trebuchet MS" pitchFamily="34" charset="0"/>
          </a:endParaRPr>
        </a:p>
      </dgm:t>
    </dgm:pt>
    <dgm:pt modelId="{6D8FEF04-86FA-4EB7-A1A4-B29F8CB7E07D}" type="parTrans" cxnId="{2E7C8B0F-646B-4B92-AC92-81D7B7CE49AF}">
      <dgm:prSet/>
      <dgm:spPr/>
      <dgm:t>
        <a:bodyPr/>
        <a:lstStyle/>
        <a:p>
          <a:endParaRPr lang="en-US">
            <a:latin typeface="Trebuchet MS" pitchFamily="34" charset="0"/>
          </a:endParaRPr>
        </a:p>
      </dgm:t>
    </dgm:pt>
    <dgm:pt modelId="{3882EB35-7526-471C-B34C-09D29D2DA29C}" type="sibTrans" cxnId="{2E7C8B0F-646B-4B92-AC92-81D7B7CE49AF}">
      <dgm:prSet/>
      <dgm:spPr/>
      <dgm:t>
        <a:bodyPr/>
        <a:lstStyle/>
        <a:p>
          <a:endParaRPr lang="en-US">
            <a:latin typeface="Trebuchet MS" pitchFamily="34" charset="0"/>
          </a:endParaRPr>
        </a:p>
      </dgm:t>
    </dgm:pt>
    <dgm:pt modelId="{9B807133-7E42-4480-A638-0C8EA59500E6}">
      <dgm:prSet phldrT="[Text]"/>
      <dgm:spPr/>
      <dgm:t>
        <a:bodyPr/>
        <a:lstStyle/>
        <a:p>
          <a:r>
            <a:rPr lang="en-US" dirty="0" smtClean="0">
              <a:latin typeface="Trebuchet MS" pitchFamily="34" charset="0"/>
            </a:rPr>
            <a:t>Variation of Color</a:t>
          </a:r>
          <a:endParaRPr lang="en-US" dirty="0">
            <a:latin typeface="Trebuchet MS" pitchFamily="34" charset="0"/>
          </a:endParaRPr>
        </a:p>
      </dgm:t>
    </dgm:pt>
    <dgm:pt modelId="{AF095FA7-60AD-4E44-833C-68A70CE77395}" type="parTrans" cxnId="{577C391F-08A4-40C4-96E1-9BCFDC660A27}">
      <dgm:prSet/>
      <dgm:spPr/>
      <dgm:t>
        <a:bodyPr/>
        <a:lstStyle/>
        <a:p>
          <a:endParaRPr lang="en-US">
            <a:latin typeface="Trebuchet MS" pitchFamily="34" charset="0"/>
          </a:endParaRPr>
        </a:p>
      </dgm:t>
    </dgm:pt>
    <dgm:pt modelId="{B2872A86-CDEC-4E4D-A991-9D84FA34D1BF}" type="sibTrans" cxnId="{577C391F-08A4-40C4-96E1-9BCFDC660A27}">
      <dgm:prSet/>
      <dgm:spPr/>
      <dgm:t>
        <a:bodyPr/>
        <a:lstStyle/>
        <a:p>
          <a:endParaRPr lang="en-US">
            <a:latin typeface="Trebuchet MS" pitchFamily="34" charset="0"/>
          </a:endParaRPr>
        </a:p>
      </dgm:t>
    </dgm:pt>
    <dgm:pt modelId="{9D6C9997-7658-4262-8258-DC191A62ED29}">
      <dgm:prSet phldrT="[Text]"/>
      <dgm:spPr/>
      <dgm:t>
        <a:bodyPr/>
        <a:lstStyle/>
        <a:p>
          <a:r>
            <a:rPr lang="en-US" dirty="0" smtClean="0">
              <a:latin typeface="Trebuchet MS" pitchFamily="34" charset="0"/>
            </a:rPr>
            <a:t>Style</a:t>
          </a:r>
          <a:endParaRPr lang="en-US" dirty="0">
            <a:latin typeface="Trebuchet MS" pitchFamily="34" charset="0"/>
          </a:endParaRPr>
        </a:p>
      </dgm:t>
    </dgm:pt>
    <dgm:pt modelId="{64879E2A-D7F9-448C-BCBD-F1E3964CA4FF}" type="parTrans" cxnId="{CA899D19-E5C6-45E6-B51E-2DD80C889807}">
      <dgm:prSet/>
      <dgm:spPr/>
      <dgm:t>
        <a:bodyPr/>
        <a:lstStyle/>
        <a:p>
          <a:endParaRPr lang="en-US">
            <a:latin typeface="Trebuchet MS" pitchFamily="34" charset="0"/>
          </a:endParaRPr>
        </a:p>
      </dgm:t>
    </dgm:pt>
    <dgm:pt modelId="{FD5D4A2A-6609-4C1E-8AC0-94C0436E9F41}" type="sibTrans" cxnId="{CA899D19-E5C6-45E6-B51E-2DD80C889807}">
      <dgm:prSet/>
      <dgm:spPr/>
      <dgm:t>
        <a:bodyPr/>
        <a:lstStyle/>
        <a:p>
          <a:endParaRPr lang="en-US">
            <a:latin typeface="Trebuchet MS" pitchFamily="34" charset="0"/>
          </a:endParaRPr>
        </a:p>
      </dgm:t>
    </dgm:pt>
    <dgm:pt modelId="{AD3DA561-E4BF-429D-9205-DCA61F8B2402}">
      <dgm:prSet phldrT="[Text]"/>
      <dgm:spPr/>
      <dgm:t>
        <a:bodyPr/>
        <a:lstStyle/>
        <a:p>
          <a:r>
            <a:rPr lang="en-US" dirty="0" smtClean="0">
              <a:latin typeface="Trebuchet MS" pitchFamily="34" charset="0"/>
            </a:rPr>
            <a:t>General Style</a:t>
          </a:r>
          <a:endParaRPr lang="en-US" dirty="0">
            <a:latin typeface="Trebuchet MS" pitchFamily="34" charset="0"/>
          </a:endParaRPr>
        </a:p>
      </dgm:t>
    </dgm:pt>
    <dgm:pt modelId="{C21A4E21-6D0F-4B6B-BB7D-F8451C02DEA6}" type="parTrans" cxnId="{0D39ACE0-DD93-4E09-94C3-364CB0EDD876}">
      <dgm:prSet/>
      <dgm:spPr/>
      <dgm:t>
        <a:bodyPr/>
        <a:lstStyle/>
        <a:p>
          <a:endParaRPr lang="en-US">
            <a:latin typeface="Trebuchet MS" pitchFamily="34" charset="0"/>
          </a:endParaRPr>
        </a:p>
      </dgm:t>
    </dgm:pt>
    <dgm:pt modelId="{B76E8247-CB68-490A-920A-90B0280650D0}" type="sibTrans" cxnId="{0D39ACE0-DD93-4E09-94C3-364CB0EDD876}">
      <dgm:prSet/>
      <dgm:spPr/>
      <dgm:t>
        <a:bodyPr/>
        <a:lstStyle/>
        <a:p>
          <a:endParaRPr lang="en-US">
            <a:latin typeface="Trebuchet MS" pitchFamily="34" charset="0"/>
          </a:endParaRPr>
        </a:p>
      </dgm:t>
    </dgm:pt>
    <dgm:pt modelId="{EF594797-9535-4A22-B95D-23FCADD7E64E}">
      <dgm:prSet phldrT="[Text]"/>
      <dgm:spPr/>
      <dgm:t>
        <a:bodyPr/>
        <a:lstStyle/>
        <a:p>
          <a:r>
            <a:rPr lang="en-US" dirty="0" smtClean="0">
              <a:latin typeface="Trebuchet MS" pitchFamily="34" charset="0"/>
            </a:rPr>
            <a:t>Extra/Regular</a:t>
          </a:r>
          <a:endParaRPr lang="en-US" dirty="0">
            <a:latin typeface="Trebuchet MS" pitchFamily="34" charset="0"/>
          </a:endParaRPr>
        </a:p>
      </dgm:t>
    </dgm:pt>
    <dgm:pt modelId="{C883A0B5-5722-48C7-9BA0-9227DD7985B3}" type="parTrans" cxnId="{77AB0AF3-2123-44DD-BEFE-93613F024262}">
      <dgm:prSet/>
      <dgm:spPr/>
      <dgm:t>
        <a:bodyPr/>
        <a:lstStyle/>
        <a:p>
          <a:endParaRPr lang="en-US">
            <a:latin typeface="Trebuchet MS" pitchFamily="34" charset="0"/>
          </a:endParaRPr>
        </a:p>
      </dgm:t>
    </dgm:pt>
    <dgm:pt modelId="{C2D8D746-CAAB-496E-8A9A-F6417AA1EB6A}" type="sibTrans" cxnId="{77AB0AF3-2123-44DD-BEFE-93613F024262}">
      <dgm:prSet/>
      <dgm:spPr/>
      <dgm:t>
        <a:bodyPr/>
        <a:lstStyle/>
        <a:p>
          <a:endParaRPr lang="en-US">
            <a:latin typeface="Trebuchet MS" pitchFamily="34" charset="0"/>
          </a:endParaRPr>
        </a:p>
      </dgm:t>
    </dgm:pt>
    <dgm:pt modelId="{7F346A2B-27D4-47B1-AA19-B094F6A17E3C}">
      <dgm:prSet phldrT="[Text]"/>
      <dgm:spPr/>
      <dgm:t>
        <a:bodyPr/>
        <a:lstStyle/>
        <a:p>
          <a:r>
            <a:rPr lang="en-US" dirty="0" smtClean="0">
              <a:latin typeface="Trebuchet MS" pitchFamily="34" charset="0"/>
            </a:rPr>
            <a:t>Cost</a:t>
          </a:r>
          <a:endParaRPr lang="en-US" dirty="0">
            <a:latin typeface="Trebuchet MS" pitchFamily="34" charset="0"/>
          </a:endParaRPr>
        </a:p>
      </dgm:t>
    </dgm:pt>
    <dgm:pt modelId="{57566971-89C8-47B3-9DB4-461BF84C237D}" type="parTrans" cxnId="{8695C838-9BDC-4104-8004-46D2768EFAF2}">
      <dgm:prSet/>
      <dgm:spPr/>
      <dgm:t>
        <a:bodyPr/>
        <a:lstStyle/>
        <a:p>
          <a:endParaRPr lang="en-US">
            <a:latin typeface="Trebuchet MS" pitchFamily="34" charset="0"/>
          </a:endParaRPr>
        </a:p>
      </dgm:t>
    </dgm:pt>
    <dgm:pt modelId="{53DFBDE4-203E-4343-A5C1-C72CBF002CBA}" type="sibTrans" cxnId="{8695C838-9BDC-4104-8004-46D2768EFAF2}">
      <dgm:prSet/>
      <dgm:spPr/>
      <dgm:t>
        <a:bodyPr/>
        <a:lstStyle/>
        <a:p>
          <a:endParaRPr lang="en-US">
            <a:latin typeface="Trebuchet MS" pitchFamily="34" charset="0"/>
          </a:endParaRPr>
        </a:p>
      </dgm:t>
    </dgm:pt>
    <dgm:pt modelId="{D6F4FE93-C567-4672-830B-EEC77FEDE824}">
      <dgm:prSet phldrT="[Text]"/>
      <dgm:spPr/>
      <dgm:t>
        <a:bodyPr/>
        <a:lstStyle/>
        <a:p>
          <a:r>
            <a:rPr lang="en-US" dirty="0" smtClean="0">
              <a:latin typeface="Trebuchet MS" pitchFamily="34" charset="0"/>
            </a:rPr>
            <a:t>Number of Swipes</a:t>
          </a:r>
          <a:endParaRPr lang="en-US" dirty="0">
            <a:latin typeface="Trebuchet MS" pitchFamily="34" charset="0"/>
          </a:endParaRPr>
        </a:p>
      </dgm:t>
    </dgm:pt>
    <dgm:pt modelId="{886FA2A2-93B0-402E-91AD-00360F60F393}" type="parTrans" cxnId="{1C2E859A-D6C0-4858-95E8-61E02BE76E9D}">
      <dgm:prSet/>
      <dgm:spPr/>
      <dgm:t>
        <a:bodyPr/>
        <a:lstStyle/>
        <a:p>
          <a:endParaRPr lang="en-US">
            <a:latin typeface="Trebuchet MS" pitchFamily="34" charset="0"/>
          </a:endParaRPr>
        </a:p>
      </dgm:t>
    </dgm:pt>
    <dgm:pt modelId="{520D1150-83A0-4A94-AA16-976237215934}" type="sibTrans" cxnId="{1C2E859A-D6C0-4858-95E8-61E02BE76E9D}">
      <dgm:prSet/>
      <dgm:spPr/>
      <dgm:t>
        <a:bodyPr/>
        <a:lstStyle/>
        <a:p>
          <a:endParaRPr lang="en-US">
            <a:latin typeface="Trebuchet MS" pitchFamily="34" charset="0"/>
          </a:endParaRPr>
        </a:p>
      </dgm:t>
    </dgm:pt>
    <dgm:pt modelId="{41A8AAD0-5121-40E9-999F-E1CB318A5D19}">
      <dgm:prSet phldrT="[Text]"/>
      <dgm:spPr/>
      <dgm:t>
        <a:bodyPr/>
        <a:lstStyle/>
        <a:p>
          <a:r>
            <a:rPr lang="en-US" dirty="0" smtClean="0">
              <a:latin typeface="Trebuchet MS" pitchFamily="34" charset="0"/>
            </a:rPr>
            <a:t>Nail Area</a:t>
          </a:r>
          <a:endParaRPr lang="en-US" dirty="0">
            <a:latin typeface="Trebuchet MS" pitchFamily="34" charset="0"/>
          </a:endParaRPr>
        </a:p>
      </dgm:t>
    </dgm:pt>
    <dgm:pt modelId="{16E090E3-B2C1-43FC-A2FA-60CA5068230B}" type="parTrans" cxnId="{621D0CEE-C565-4FE1-8B92-A2963A784F51}">
      <dgm:prSet/>
      <dgm:spPr/>
      <dgm:t>
        <a:bodyPr/>
        <a:lstStyle/>
        <a:p>
          <a:endParaRPr lang="en-US">
            <a:latin typeface="Trebuchet MS" pitchFamily="34" charset="0"/>
          </a:endParaRPr>
        </a:p>
      </dgm:t>
    </dgm:pt>
    <dgm:pt modelId="{2C45E4C8-936E-403D-845D-6D537532EF5D}" type="sibTrans" cxnId="{621D0CEE-C565-4FE1-8B92-A2963A784F51}">
      <dgm:prSet/>
      <dgm:spPr/>
      <dgm:t>
        <a:bodyPr/>
        <a:lstStyle/>
        <a:p>
          <a:endParaRPr lang="en-US">
            <a:latin typeface="Trebuchet MS" pitchFamily="34" charset="0"/>
          </a:endParaRPr>
        </a:p>
      </dgm:t>
    </dgm:pt>
    <dgm:pt modelId="{87BA807B-5D23-448A-8494-D316EC2A25C6}" type="pres">
      <dgm:prSet presAssocID="{3EDDE798-CC26-4AB8-BF9A-5BE7DB17366E}" presName="Name0" presStyleCnt="0">
        <dgm:presLayoutVars>
          <dgm:dir/>
          <dgm:animLvl val="lvl"/>
          <dgm:resizeHandles val="exact"/>
        </dgm:presLayoutVars>
      </dgm:prSet>
      <dgm:spPr/>
      <dgm:t>
        <a:bodyPr/>
        <a:lstStyle/>
        <a:p>
          <a:endParaRPr lang="en-US"/>
        </a:p>
      </dgm:t>
    </dgm:pt>
    <dgm:pt modelId="{FAC02204-5804-414B-8B77-FB79654322FC}" type="pres">
      <dgm:prSet presAssocID="{53FF6A9C-2E32-45C4-AB17-4C5C641B65AD}" presName="composite" presStyleCnt="0"/>
      <dgm:spPr/>
    </dgm:pt>
    <dgm:pt modelId="{C727290D-B3FF-40C6-9F7F-1A8749CF6BCB}" type="pres">
      <dgm:prSet presAssocID="{53FF6A9C-2E32-45C4-AB17-4C5C641B65AD}" presName="parTx" presStyleLbl="alignNode1" presStyleIdx="0" presStyleCnt="2">
        <dgm:presLayoutVars>
          <dgm:chMax val="0"/>
          <dgm:chPref val="0"/>
          <dgm:bulletEnabled val="1"/>
        </dgm:presLayoutVars>
      </dgm:prSet>
      <dgm:spPr/>
      <dgm:t>
        <a:bodyPr/>
        <a:lstStyle/>
        <a:p>
          <a:endParaRPr lang="en-US"/>
        </a:p>
      </dgm:t>
    </dgm:pt>
    <dgm:pt modelId="{CCD7DB18-DBE4-44B8-850D-12F50818111D}" type="pres">
      <dgm:prSet presAssocID="{53FF6A9C-2E32-45C4-AB17-4C5C641B65AD}" presName="desTx" presStyleLbl="alignAccFollowNode1" presStyleIdx="0" presStyleCnt="2">
        <dgm:presLayoutVars>
          <dgm:bulletEnabled val="1"/>
        </dgm:presLayoutVars>
      </dgm:prSet>
      <dgm:spPr/>
      <dgm:t>
        <a:bodyPr/>
        <a:lstStyle/>
        <a:p>
          <a:endParaRPr lang="en-US"/>
        </a:p>
      </dgm:t>
    </dgm:pt>
    <dgm:pt modelId="{131B82A9-D7E8-4B6D-9F3D-52D0E0305131}" type="pres">
      <dgm:prSet presAssocID="{064805F9-CB0C-498C-BA13-70CCAE42DA9A}" presName="space" presStyleCnt="0"/>
      <dgm:spPr/>
    </dgm:pt>
    <dgm:pt modelId="{7CEEBF05-F995-401E-8B45-B5892B1757D1}" type="pres">
      <dgm:prSet presAssocID="{87438F51-ED78-4E57-A960-6B777AC1FD6D}" presName="composite" presStyleCnt="0"/>
      <dgm:spPr/>
    </dgm:pt>
    <dgm:pt modelId="{1093698C-BD7C-4D18-8B83-95E8CADCE9BB}" type="pres">
      <dgm:prSet presAssocID="{87438F51-ED78-4E57-A960-6B777AC1FD6D}" presName="parTx" presStyleLbl="alignNode1" presStyleIdx="1" presStyleCnt="2">
        <dgm:presLayoutVars>
          <dgm:chMax val="0"/>
          <dgm:chPref val="0"/>
          <dgm:bulletEnabled val="1"/>
        </dgm:presLayoutVars>
      </dgm:prSet>
      <dgm:spPr/>
      <dgm:t>
        <a:bodyPr/>
        <a:lstStyle/>
        <a:p>
          <a:endParaRPr lang="en-US"/>
        </a:p>
      </dgm:t>
    </dgm:pt>
    <dgm:pt modelId="{F8B7CF09-4B17-4D88-BC8E-4422CD830DBF}" type="pres">
      <dgm:prSet presAssocID="{87438F51-ED78-4E57-A960-6B777AC1FD6D}" presName="desTx" presStyleLbl="alignAccFollowNode1" presStyleIdx="1" presStyleCnt="2">
        <dgm:presLayoutVars>
          <dgm:bulletEnabled val="1"/>
        </dgm:presLayoutVars>
      </dgm:prSet>
      <dgm:spPr/>
      <dgm:t>
        <a:bodyPr/>
        <a:lstStyle/>
        <a:p>
          <a:endParaRPr lang="en-US"/>
        </a:p>
      </dgm:t>
    </dgm:pt>
  </dgm:ptLst>
  <dgm:cxnLst>
    <dgm:cxn modelId="{975C73E7-F3C6-4028-8123-9367A2E204C2}" type="presOf" srcId="{4F80A539-85EE-4AF1-9D40-4A4DE8617D44}" destId="{CCD7DB18-DBE4-44B8-850D-12F50818111D}" srcOrd="0" destOrd="0" presId="urn:microsoft.com/office/officeart/2005/8/layout/hList1"/>
    <dgm:cxn modelId="{D41A88EA-E0F6-429F-8963-27AC8C91405F}" type="presOf" srcId="{87438F51-ED78-4E57-A960-6B777AC1FD6D}" destId="{1093698C-BD7C-4D18-8B83-95E8CADCE9BB}" srcOrd="0" destOrd="0" presId="urn:microsoft.com/office/officeart/2005/8/layout/hList1"/>
    <dgm:cxn modelId="{577C391F-08A4-40C4-96E1-9BCFDC660A27}" srcId="{53FF6A9C-2E32-45C4-AB17-4C5C641B65AD}" destId="{9B807133-7E42-4480-A638-0C8EA59500E6}" srcOrd="2" destOrd="0" parTransId="{AF095FA7-60AD-4E44-833C-68A70CE77395}" sibTransId="{B2872A86-CDEC-4E4D-A991-9D84FA34D1BF}"/>
    <dgm:cxn modelId="{E91BBF9C-FE76-453F-B3A4-061097D8726C}" type="presOf" srcId="{41A8AAD0-5121-40E9-999F-E1CB318A5D19}" destId="{F8B7CF09-4B17-4D88-BC8E-4422CD830DBF}" srcOrd="0" destOrd="2" presId="urn:microsoft.com/office/officeart/2005/8/layout/hList1"/>
    <dgm:cxn modelId="{DA2A75D7-F716-4919-BADE-1B43EDD71754}" type="presOf" srcId="{9D6C9997-7658-4262-8258-DC191A62ED29}" destId="{CCD7DB18-DBE4-44B8-850D-12F50818111D}" srcOrd="0" destOrd="3" presId="urn:microsoft.com/office/officeart/2005/8/layout/hList1"/>
    <dgm:cxn modelId="{69045241-9004-4E0C-90E7-1BC7E3F3A58D}" type="presOf" srcId="{D6F4FE93-C567-4672-830B-EEC77FEDE824}" destId="{F8B7CF09-4B17-4D88-BC8E-4422CD830DBF}" srcOrd="0" destOrd="1" presId="urn:microsoft.com/office/officeart/2005/8/layout/hList1"/>
    <dgm:cxn modelId="{1C2E859A-D6C0-4858-95E8-61E02BE76E9D}" srcId="{87438F51-ED78-4E57-A960-6B777AC1FD6D}" destId="{D6F4FE93-C567-4672-830B-EEC77FEDE824}" srcOrd="1" destOrd="0" parTransId="{886FA2A2-93B0-402E-91AD-00360F60F393}" sibTransId="{520D1150-83A0-4A94-AA16-976237215934}"/>
    <dgm:cxn modelId="{534F262D-70E5-42AA-BB6B-7002D8A04455}" type="presOf" srcId="{9B807133-7E42-4480-A638-0C8EA59500E6}" destId="{CCD7DB18-DBE4-44B8-850D-12F50818111D}" srcOrd="0" destOrd="2" presId="urn:microsoft.com/office/officeart/2005/8/layout/hList1"/>
    <dgm:cxn modelId="{6727D5AB-0753-468C-9C37-E061785C69CB}" srcId="{3EDDE798-CC26-4AB8-BF9A-5BE7DB17366E}" destId="{53FF6A9C-2E32-45C4-AB17-4C5C641B65AD}" srcOrd="0" destOrd="0" parTransId="{B45A1CA6-42F7-4095-811A-2C788428EFF2}" sibTransId="{064805F9-CB0C-498C-BA13-70CCAE42DA9A}"/>
    <dgm:cxn modelId="{0D39ACE0-DD93-4E09-94C3-364CB0EDD876}" srcId="{53FF6A9C-2E32-45C4-AB17-4C5C641B65AD}" destId="{AD3DA561-E4BF-429D-9205-DCA61F8B2402}" srcOrd="4" destOrd="0" parTransId="{C21A4E21-6D0F-4B6B-BB7D-F8451C02DEA6}" sibTransId="{B76E8247-CB68-490A-920A-90B0280650D0}"/>
    <dgm:cxn modelId="{D90A88B0-C219-4BA0-B7F4-CC1714272F36}" type="presOf" srcId="{7F346A2B-27D4-47B1-AA19-B094F6A17E3C}" destId="{F8B7CF09-4B17-4D88-BC8E-4422CD830DBF}" srcOrd="0" destOrd="0" presId="urn:microsoft.com/office/officeart/2005/8/layout/hList1"/>
    <dgm:cxn modelId="{9C3B9E33-5A2C-47A2-96BF-68BAACEB3036}" type="presOf" srcId="{53FF6A9C-2E32-45C4-AB17-4C5C641B65AD}" destId="{C727290D-B3FF-40C6-9F7F-1A8749CF6BCB}" srcOrd="0" destOrd="0" presId="urn:microsoft.com/office/officeart/2005/8/layout/hList1"/>
    <dgm:cxn modelId="{2E7C8B0F-646B-4B92-AC92-81D7B7CE49AF}" srcId="{53FF6A9C-2E32-45C4-AB17-4C5C641B65AD}" destId="{EE6BD357-01CA-4F17-A0C7-9967392FA77F}" srcOrd="1" destOrd="0" parTransId="{6D8FEF04-86FA-4EB7-A1A4-B29F8CB7E07D}" sibTransId="{3882EB35-7526-471C-B34C-09D29D2DA29C}"/>
    <dgm:cxn modelId="{621D0CEE-C565-4FE1-8B92-A2963A784F51}" srcId="{87438F51-ED78-4E57-A960-6B777AC1FD6D}" destId="{41A8AAD0-5121-40E9-999F-E1CB318A5D19}" srcOrd="2" destOrd="0" parTransId="{16E090E3-B2C1-43FC-A2FA-60CA5068230B}" sibTransId="{2C45E4C8-936E-403D-845D-6D537532EF5D}"/>
    <dgm:cxn modelId="{682DA7E8-47AA-4EC9-9002-32D1E4910803}" type="presOf" srcId="{AD3DA561-E4BF-429D-9205-DCA61F8B2402}" destId="{CCD7DB18-DBE4-44B8-850D-12F50818111D}" srcOrd="0" destOrd="4" presId="urn:microsoft.com/office/officeart/2005/8/layout/hList1"/>
    <dgm:cxn modelId="{3FE8707B-A143-4D87-84C0-9DD1BFAA5322}" type="presOf" srcId="{3EDDE798-CC26-4AB8-BF9A-5BE7DB17366E}" destId="{87BA807B-5D23-448A-8494-D316EC2A25C6}" srcOrd="0" destOrd="0" presId="urn:microsoft.com/office/officeart/2005/8/layout/hList1"/>
    <dgm:cxn modelId="{AD8D7173-BCB4-4EB5-A6E6-7F2FA4E8F2B7}" srcId="{53FF6A9C-2E32-45C4-AB17-4C5C641B65AD}" destId="{4F80A539-85EE-4AF1-9D40-4A4DE8617D44}" srcOrd="0" destOrd="0" parTransId="{63DD0760-BC0C-41AF-99B3-DBCAB81FEE73}" sibTransId="{26697950-C5D3-42FD-B54C-839537673663}"/>
    <dgm:cxn modelId="{41172989-A08D-4B3A-94EF-818A2735E74A}" type="presOf" srcId="{EF594797-9535-4A22-B95D-23FCADD7E64E}" destId="{CCD7DB18-DBE4-44B8-850D-12F50818111D}" srcOrd="0" destOrd="5" presId="urn:microsoft.com/office/officeart/2005/8/layout/hList1"/>
    <dgm:cxn modelId="{CB2C8403-8D32-48A7-B571-9BE9CB7F2280}" type="presOf" srcId="{EE6BD357-01CA-4F17-A0C7-9967392FA77F}" destId="{CCD7DB18-DBE4-44B8-850D-12F50818111D}" srcOrd="0" destOrd="1" presId="urn:microsoft.com/office/officeart/2005/8/layout/hList1"/>
    <dgm:cxn modelId="{9D249094-099C-428C-AE68-54234C5964A7}" srcId="{3EDDE798-CC26-4AB8-BF9A-5BE7DB17366E}" destId="{87438F51-ED78-4E57-A960-6B777AC1FD6D}" srcOrd="1" destOrd="0" parTransId="{69D9D5DC-5728-47CD-A17B-541DA7394C1A}" sibTransId="{CA71318D-A5EE-4936-B337-477371B0B9A9}"/>
    <dgm:cxn modelId="{8695C838-9BDC-4104-8004-46D2768EFAF2}" srcId="{87438F51-ED78-4E57-A960-6B777AC1FD6D}" destId="{7F346A2B-27D4-47B1-AA19-B094F6A17E3C}" srcOrd="0" destOrd="0" parTransId="{57566971-89C8-47B3-9DB4-461BF84C237D}" sibTransId="{53DFBDE4-203E-4343-A5C1-C72CBF002CBA}"/>
    <dgm:cxn modelId="{CA899D19-E5C6-45E6-B51E-2DD80C889807}" srcId="{53FF6A9C-2E32-45C4-AB17-4C5C641B65AD}" destId="{9D6C9997-7658-4262-8258-DC191A62ED29}" srcOrd="3" destOrd="0" parTransId="{64879E2A-D7F9-448C-BCBD-F1E3964CA4FF}" sibTransId="{FD5D4A2A-6609-4C1E-8AC0-94C0436E9F41}"/>
    <dgm:cxn modelId="{77AB0AF3-2123-44DD-BEFE-93613F024262}" srcId="{53FF6A9C-2E32-45C4-AB17-4C5C641B65AD}" destId="{EF594797-9535-4A22-B95D-23FCADD7E64E}" srcOrd="5" destOrd="0" parTransId="{C883A0B5-5722-48C7-9BA0-9227DD7985B3}" sibTransId="{C2D8D746-CAAB-496E-8A9A-F6417AA1EB6A}"/>
    <dgm:cxn modelId="{20E21424-2A49-4DA4-A2C7-0527894FE29E}" type="presParOf" srcId="{87BA807B-5D23-448A-8494-D316EC2A25C6}" destId="{FAC02204-5804-414B-8B77-FB79654322FC}" srcOrd="0" destOrd="0" presId="urn:microsoft.com/office/officeart/2005/8/layout/hList1"/>
    <dgm:cxn modelId="{F6F9EBEA-EF3D-4829-B597-6D1CD80BF3B8}" type="presParOf" srcId="{FAC02204-5804-414B-8B77-FB79654322FC}" destId="{C727290D-B3FF-40C6-9F7F-1A8749CF6BCB}" srcOrd="0" destOrd="0" presId="urn:microsoft.com/office/officeart/2005/8/layout/hList1"/>
    <dgm:cxn modelId="{489BB810-D46E-4A3E-A848-BE4E5A2FC2DA}" type="presParOf" srcId="{FAC02204-5804-414B-8B77-FB79654322FC}" destId="{CCD7DB18-DBE4-44B8-850D-12F50818111D}" srcOrd="1" destOrd="0" presId="urn:microsoft.com/office/officeart/2005/8/layout/hList1"/>
    <dgm:cxn modelId="{4ED0E90E-522E-4A7D-8DD8-8B9A27268676}" type="presParOf" srcId="{87BA807B-5D23-448A-8494-D316EC2A25C6}" destId="{131B82A9-D7E8-4B6D-9F3D-52D0E0305131}" srcOrd="1" destOrd="0" presId="urn:microsoft.com/office/officeart/2005/8/layout/hList1"/>
    <dgm:cxn modelId="{5C327D29-3B65-4A21-BE1C-62F3314F32FC}" type="presParOf" srcId="{87BA807B-5D23-448A-8494-D316EC2A25C6}" destId="{7CEEBF05-F995-401E-8B45-B5892B1757D1}" srcOrd="2" destOrd="0" presId="urn:microsoft.com/office/officeart/2005/8/layout/hList1"/>
    <dgm:cxn modelId="{2BE100BB-F46E-43AB-B843-959E59FA409D}" type="presParOf" srcId="{7CEEBF05-F995-401E-8B45-B5892B1757D1}" destId="{1093698C-BD7C-4D18-8B83-95E8CADCE9BB}" srcOrd="0" destOrd="0" presId="urn:microsoft.com/office/officeart/2005/8/layout/hList1"/>
    <dgm:cxn modelId="{39B6A303-2290-4196-A6D3-B920C7F7E878}" type="presParOf" srcId="{7CEEBF05-F995-401E-8B45-B5892B1757D1}" destId="{F8B7CF09-4B17-4D88-BC8E-4422CD830DBF}" srcOrd="1" destOrd="0" presId="urn:microsoft.com/office/officeart/2005/8/layout/hList1"/>
  </dgm:cxnLst>
  <dgm:bg>
    <a:noFill/>
  </dgm:bg>
  <dgm:whole/>
  <dgm:extLst>
    <a:ext uri="{C62137D5-CB1D-491B-B009-E17868A290BF}">
      <dgm14:recolorImg xmlns:dgm14="http://schemas.microsoft.com/office/drawing/2010/diagram" xmlns="" val="1"/>
    </a:ex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727290D-B3FF-40C6-9F7F-1A8749CF6BCB}">
      <dsp:nvSpPr>
        <dsp:cNvPr id="0" name=""/>
        <dsp:cNvSpPr/>
      </dsp:nvSpPr>
      <dsp:spPr>
        <a:xfrm>
          <a:off x="33" y="50145"/>
          <a:ext cx="3169034" cy="604800"/>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US" sz="2100" kern="1200" dirty="0" smtClean="0">
              <a:effectLst>
                <a:outerShdw blurRad="38100" dist="38100" dir="2700000" algn="tl">
                  <a:srgbClr val="000000">
                    <a:alpha val="43137"/>
                  </a:srgbClr>
                </a:outerShdw>
              </a:effectLst>
              <a:latin typeface="Trebuchet MS" pitchFamily="34" charset="0"/>
            </a:rPr>
            <a:t>Categorical</a:t>
          </a:r>
          <a:endParaRPr lang="en-US" sz="2100" kern="1200" dirty="0">
            <a:effectLst>
              <a:outerShdw blurRad="38100" dist="38100" dir="2700000" algn="tl">
                <a:srgbClr val="000000">
                  <a:alpha val="43137"/>
                </a:srgbClr>
              </a:outerShdw>
            </a:effectLst>
            <a:latin typeface="Trebuchet MS" pitchFamily="34" charset="0"/>
          </a:endParaRPr>
        </a:p>
      </dsp:txBody>
      <dsp:txXfrm>
        <a:off x="33" y="50145"/>
        <a:ext cx="3169034" cy="604800"/>
      </dsp:txXfrm>
    </dsp:sp>
    <dsp:sp modelId="{CCD7DB18-DBE4-44B8-850D-12F50818111D}">
      <dsp:nvSpPr>
        <dsp:cNvPr id="0" name=""/>
        <dsp:cNvSpPr/>
      </dsp:nvSpPr>
      <dsp:spPr>
        <a:xfrm>
          <a:off x="33" y="654945"/>
          <a:ext cx="3169034" cy="2190509"/>
        </a:xfrm>
        <a:prstGeom prst="rect">
          <a:avLst/>
        </a:prstGeom>
        <a:solidFill>
          <a:schemeClr val="lt1">
            <a:alpha val="90000"/>
            <a:tint val="40000"/>
            <a:hueOff val="0"/>
            <a:satOff val="0"/>
            <a:lumOff val="0"/>
            <a:alphaOff val="0"/>
          </a:schemeClr>
        </a:solidFill>
        <a:ln w="9525" cap="flat" cmpd="sng" algn="ctr">
          <a:solidFill>
            <a:schemeClr val="dk1">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latin typeface="Trebuchet MS" pitchFamily="34" charset="0"/>
            </a:rPr>
            <a:t>Brand</a:t>
          </a:r>
          <a:endParaRPr lang="en-US" sz="2100" kern="1200" dirty="0">
            <a:latin typeface="Trebuchet MS" pitchFamily="34" charset="0"/>
          </a:endParaRPr>
        </a:p>
        <a:p>
          <a:pPr marL="228600" lvl="1" indent="-228600" algn="l" defTabSz="933450">
            <a:lnSpc>
              <a:spcPct val="90000"/>
            </a:lnSpc>
            <a:spcBef>
              <a:spcPct val="0"/>
            </a:spcBef>
            <a:spcAft>
              <a:spcPct val="15000"/>
            </a:spcAft>
            <a:buChar char="••"/>
          </a:pPr>
          <a:r>
            <a:rPr lang="en-US" sz="2100" kern="1200" dirty="0" smtClean="0">
              <a:latin typeface="Trebuchet MS" pitchFamily="34" charset="0"/>
            </a:rPr>
            <a:t>Color</a:t>
          </a:r>
          <a:endParaRPr lang="en-US" sz="2100" kern="1200" dirty="0">
            <a:latin typeface="Trebuchet MS" pitchFamily="34" charset="0"/>
          </a:endParaRPr>
        </a:p>
        <a:p>
          <a:pPr marL="228600" lvl="1" indent="-228600" algn="l" defTabSz="933450">
            <a:lnSpc>
              <a:spcPct val="90000"/>
            </a:lnSpc>
            <a:spcBef>
              <a:spcPct val="0"/>
            </a:spcBef>
            <a:spcAft>
              <a:spcPct val="15000"/>
            </a:spcAft>
            <a:buChar char="••"/>
          </a:pPr>
          <a:r>
            <a:rPr lang="en-US" sz="2100" kern="1200" dirty="0" smtClean="0">
              <a:latin typeface="Trebuchet MS" pitchFamily="34" charset="0"/>
            </a:rPr>
            <a:t>Variation of Color</a:t>
          </a:r>
          <a:endParaRPr lang="en-US" sz="2100" kern="1200" dirty="0">
            <a:latin typeface="Trebuchet MS" pitchFamily="34" charset="0"/>
          </a:endParaRPr>
        </a:p>
        <a:p>
          <a:pPr marL="228600" lvl="1" indent="-228600" algn="l" defTabSz="933450">
            <a:lnSpc>
              <a:spcPct val="90000"/>
            </a:lnSpc>
            <a:spcBef>
              <a:spcPct val="0"/>
            </a:spcBef>
            <a:spcAft>
              <a:spcPct val="15000"/>
            </a:spcAft>
            <a:buChar char="••"/>
          </a:pPr>
          <a:r>
            <a:rPr lang="en-US" sz="2100" kern="1200" dirty="0" smtClean="0">
              <a:latin typeface="Trebuchet MS" pitchFamily="34" charset="0"/>
            </a:rPr>
            <a:t>Style</a:t>
          </a:r>
          <a:endParaRPr lang="en-US" sz="2100" kern="1200" dirty="0">
            <a:latin typeface="Trebuchet MS" pitchFamily="34" charset="0"/>
          </a:endParaRPr>
        </a:p>
        <a:p>
          <a:pPr marL="228600" lvl="1" indent="-228600" algn="l" defTabSz="933450">
            <a:lnSpc>
              <a:spcPct val="90000"/>
            </a:lnSpc>
            <a:spcBef>
              <a:spcPct val="0"/>
            </a:spcBef>
            <a:spcAft>
              <a:spcPct val="15000"/>
            </a:spcAft>
            <a:buChar char="••"/>
          </a:pPr>
          <a:r>
            <a:rPr lang="en-US" sz="2100" kern="1200" dirty="0" smtClean="0">
              <a:latin typeface="Trebuchet MS" pitchFamily="34" charset="0"/>
            </a:rPr>
            <a:t>General Style</a:t>
          </a:r>
          <a:endParaRPr lang="en-US" sz="2100" kern="1200" dirty="0">
            <a:latin typeface="Trebuchet MS" pitchFamily="34" charset="0"/>
          </a:endParaRPr>
        </a:p>
        <a:p>
          <a:pPr marL="228600" lvl="1" indent="-228600" algn="l" defTabSz="933450">
            <a:lnSpc>
              <a:spcPct val="90000"/>
            </a:lnSpc>
            <a:spcBef>
              <a:spcPct val="0"/>
            </a:spcBef>
            <a:spcAft>
              <a:spcPct val="15000"/>
            </a:spcAft>
            <a:buChar char="••"/>
          </a:pPr>
          <a:r>
            <a:rPr lang="en-US" sz="2100" kern="1200" dirty="0" smtClean="0">
              <a:latin typeface="Trebuchet MS" pitchFamily="34" charset="0"/>
            </a:rPr>
            <a:t>Extra/Regular</a:t>
          </a:r>
          <a:endParaRPr lang="en-US" sz="2100" kern="1200" dirty="0">
            <a:latin typeface="Trebuchet MS" pitchFamily="34" charset="0"/>
          </a:endParaRPr>
        </a:p>
      </dsp:txBody>
      <dsp:txXfrm>
        <a:off x="33" y="654945"/>
        <a:ext cx="3169034" cy="2190509"/>
      </dsp:txXfrm>
    </dsp:sp>
    <dsp:sp modelId="{1093698C-BD7C-4D18-8B83-95E8CADCE9BB}">
      <dsp:nvSpPr>
        <dsp:cNvPr id="0" name=""/>
        <dsp:cNvSpPr/>
      </dsp:nvSpPr>
      <dsp:spPr>
        <a:xfrm>
          <a:off x="3612732" y="50145"/>
          <a:ext cx="3169034" cy="604800"/>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US" sz="2100" kern="1200" dirty="0" smtClean="0">
              <a:effectLst>
                <a:outerShdw blurRad="38100" dist="38100" dir="2700000" algn="tl">
                  <a:srgbClr val="000000">
                    <a:alpha val="43137"/>
                  </a:srgbClr>
                </a:outerShdw>
              </a:effectLst>
              <a:latin typeface="Trebuchet MS" pitchFamily="34" charset="0"/>
            </a:rPr>
            <a:t>Quantitative</a:t>
          </a:r>
          <a:endParaRPr lang="en-US" sz="2100" kern="1200" dirty="0">
            <a:effectLst>
              <a:outerShdw blurRad="38100" dist="38100" dir="2700000" algn="tl">
                <a:srgbClr val="000000">
                  <a:alpha val="43137"/>
                </a:srgbClr>
              </a:outerShdw>
            </a:effectLst>
            <a:latin typeface="Trebuchet MS" pitchFamily="34" charset="0"/>
          </a:endParaRPr>
        </a:p>
      </dsp:txBody>
      <dsp:txXfrm>
        <a:off x="3612732" y="50145"/>
        <a:ext cx="3169034" cy="604800"/>
      </dsp:txXfrm>
    </dsp:sp>
    <dsp:sp modelId="{F8B7CF09-4B17-4D88-BC8E-4422CD830DBF}">
      <dsp:nvSpPr>
        <dsp:cNvPr id="0" name=""/>
        <dsp:cNvSpPr/>
      </dsp:nvSpPr>
      <dsp:spPr>
        <a:xfrm>
          <a:off x="3612732" y="654945"/>
          <a:ext cx="3169034" cy="2190509"/>
        </a:xfrm>
        <a:prstGeom prst="rect">
          <a:avLst/>
        </a:prstGeom>
        <a:solidFill>
          <a:schemeClr val="lt1">
            <a:alpha val="90000"/>
            <a:tint val="40000"/>
            <a:hueOff val="0"/>
            <a:satOff val="0"/>
            <a:lumOff val="0"/>
            <a:alphaOff val="0"/>
          </a:schemeClr>
        </a:solidFill>
        <a:ln w="9525" cap="flat" cmpd="sng" algn="ctr">
          <a:solidFill>
            <a:schemeClr val="dk1">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latin typeface="Trebuchet MS" pitchFamily="34" charset="0"/>
            </a:rPr>
            <a:t>Cost</a:t>
          </a:r>
          <a:endParaRPr lang="en-US" sz="2100" kern="1200" dirty="0">
            <a:latin typeface="Trebuchet MS" pitchFamily="34" charset="0"/>
          </a:endParaRPr>
        </a:p>
        <a:p>
          <a:pPr marL="228600" lvl="1" indent="-228600" algn="l" defTabSz="933450">
            <a:lnSpc>
              <a:spcPct val="90000"/>
            </a:lnSpc>
            <a:spcBef>
              <a:spcPct val="0"/>
            </a:spcBef>
            <a:spcAft>
              <a:spcPct val="15000"/>
            </a:spcAft>
            <a:buChar char="••"/>
          </a:pPr>
          <a:r>
            <a:rPr lang="en-US" sz="2100" kern="1200" dirty="0" smtClean="0">
              <a:latin typeface="Trebuchet MS" pitchFamily="34" charset="0"/>
            </a:rPr>
            <a:t>Number of Swipes</a:t>
          </a:r>
          <a:endParaRPr lang="en-US" sz="2100" kern="1200" dirty="0">
            <a:latin typeface="Trebuchet MS" pitchFamily="34" charset="0"/>
          </a:endParaRPr>
        </a:p>
        <a:p>
          <a:pPr marL="228600" lvl="1" indent="-228600" algn="l" defTabSz="933450">
            <a:lnSpc>
              <a:spcPct val="90000"/>
            </a:lnSpc>
            <a:spcBef>
              <a:spcPct val="0"/>
            </a:spcBef>
            <a:spcAft>
              <a:spcPct val="15000"/>
            </a:spcAft>
            <a:buChar char="••"/>
          </a:pPr>
          <a:r>
            <a:rPr lang="en-US" sz="2100" kern="1200" dirty="0" smtClean="0">
              <a:latin typeface="Trebuchet MS" pitchFamily="34" charset="0"/>
            </a:rPr>
            <a:t>Nail Area</a:t>
          </a:r>
          <a:endParaRPr lang="en-US" sz="2100" kern="1200" dirty="0">
            <a:latin typeface="Trebuchet MS" pitchFamily="34" charset="0"/>
          </a:endParaRPr>
        </a:p>
      </dsp:txBody>
      <dsp:txXfrm>
        <a:off x="3612732" y="654945"/>
        <a:ext cx="3169034" cy="2190509"/>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683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08438" y="0"/>
            <a:ext cx="3067050" cy="468313"/>
          </a:xfrm>
          <a:prstGeom prst="rect">
            <a:avLst/>
          </a:prstGeom>
        </p:spPr>
        <p:txBody>
          <a:bodyPr vert="horz" lIns="91440" tIns="45720" rIns="91440" bIns="45720" rtlCol="0"/>
          <a:lstStyle>
            <a:lvl1pPr algn="r">
              <a:defRPr sz="1200"/>
            </a:lvl1pPr>
          </a:lstStyle>
          <a:p>
            <a:fld id="{E794971A-B642-48B3-BC19-683F1F0081ED}" type="datetimeFigureOut">
              <a:rPr lang="en-US" smtClean="0"/>
              <a:pPr/>
              <a:t>1/10/2011</a:t>
            </a:fld>
            <a:endParaRPr lang="en-US"/>
          </a:p>
        </p:txBody>
      </p:sp>
      <p:sp>
        <p:nvSpPr>
          <p:cNvPr id="4" name="Footer Placeholder 3"/>
          <p:cNvSpPr>
            <a:spLocks noGrp="1"/>
          </p:cNvSpPr>
          <p:nvPr>
            <p:ph type="ftr" sz="quarter" idx="2"/>
          </p:nvPr>
        </p:nvSpPr>
        <p:spPr>
          <a:xfrm>
            <a:off x="0" y="8899525"/>
            <a:ext cx="3067050" cy="46831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08438" y="8899525"/>
            <a:ext cx="3067050" cy="468313"/>
          </a:xfrm>
          <a:prstGeom prst="rect">
            <a:avLst/>
          </a:prstGeom>
        </p:spPr>
        <p:txBody>
          <a:bodyPr vert="horz" lIns="91440" tIns="45720" rIns="91440" bIns="45720" rtlCol="0" anchor="b"/>
          <a:lstStyle>
            <a:lvl1pPr algn="r">
              <a:defRPr sz="1200"/>
            </a:lvl1pPr>
          </a:lstStyle>
          <a:p>
            <a:fld id="{BCA8B582-27EC-45FF-BFA9-E06F82B6A790}" type="slidenum">
              <a:rPr lang="en-US" smtClean="0"/>
              <a:pPr/>
              <a:t>‹#›</a:t>
            </a:fld>
            <a:endParaRPr lang="en-US"/>
          </a:p>
        </p:txBody>
      </p:sp>
    </p:spTree>
    <p:extLst>
      <p:ext uri="{BB962C8B-B14F-4D97-AF65-F5344CB8AC3E}">
        <p14:creationId xmlns:p14="http://schemas.microsoft.com/office/powerpoint/2010/main" xmlns="" val="147186267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E23CC8E-A905-4260-B513-02EFFC5A6EE8}" type="datetimeFigureOut">
              <a:rPr lang="en-US" smtClean="0"/>
              <a:pPr/>
              <a:t>1/10/2011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A9D815-C013-46FC-9774-FD852673745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23CC8E-A905-4260-B513-02EFFC5A6EE8}" type="datetimeFigureOut">
              <a:rPr lang="en-US" smtClean="0"/>
              <a:pPr/>
              <a:t>1/10/2011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A9D815-C013-46FC-9774-FD852673745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23CC8E-A905-4260-B513-02EFFC5A6EE8}" type="datetimeFigureOut">
              <a:rPr lang="en-US" smtClean="0"/>
              <a:pPr/>
              <a:t>1/10/2011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A9D815-C013-46FC-9774-FD852673745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23CC8E-A905-4260-B513-02EFFC5A6EE8}" type="datetimeFigureOut">
              <a:rPr lang="en-US" smtClean="0"/>
              <a:pPr/>
              <a:t>1/10/2011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A9D815-C013-46FC-9774-FD852673745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23CC8E-A905-4260-B513-02EFFC5A6EE8}" type="datetimeFigureOut">
              <a:rPr lang="en-US" smtClean="0"/>
              <a:pPr/>
              <a:t>1/10/2011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A9D815-C013-46FC-9774-FD852673745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E23CC8E-A905-4260-B513-02EFFC5A6EE8}" type="datetimeFigureOut">
              <a:rPr lang="en-US" smtClean="0"/>
              <a:pPr/>
              <a:t>1/10/2011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A9D815-C013-46FC-9774-FD852673745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E23CC8E-A905-4260-B513-02EFFC5A6EE8}" type="datetimeFigureOut">
              <a:rPr lang="en-US" smtClean="0"/>
              <a:pPr/>
              <a:t>1/10/2011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A9D815-C013-46FC-9774-FD852673745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E23CC8E-A905-4260-B513-02EFFC5A6EE8}" type="datetimeFigureOut">
              <a:rPr lang="en-US" smtClean="0"/>
              <a:pPr/>
              <a:t>1/10/2011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A9D815-C013-46FC-9774-FD852673745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23CC8E-A905-4260-B513-02EFFC5A6EE8}" type="datetimeFigureOut">
              <a:rPr lang="en-US" smtClean="0"/>
              <a:pPr/>
              <a:t>1/10/2011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A9D815-C013-46FC-9774-FD852673745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23CC8E-A905-4260-B513-02EFFC5A6EE8}" type="datetimeFigureOut">
              <a:rPr lang="en-US" smtClean="0"/>
              <a:pPr/>
              <a:t>1/10/2011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A9D815-C013-46FC-9774-FD852673745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23CC8E-A905-4260-B513-02EFFC5A6EE8}" type="datetimeFigureOut">
              <a:rPr lang="en-US" smtClean="0"/>
              <a:pPr/>
              <a:t>1/10/2011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A9D815-C013-46FC-9774-FD852673745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23CC8E-A905-4260-B513-02EFFC5A6EE8}" type="datetimeFigureOut">
              <a:rPr lang="en-US" smtClean="0"/>
              <a:pPr/>
              <a:t>1/10/2011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A9D815-C013-46FC-9774-FD852673745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9.emf"/></Relationships>
</file>

<file path=ppt/slides/_rels/slide1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jpeg"/><Relationship Id="rId1" Type="http://schemas.openxmlformats.org/officeDocument/2006/relationships/slideLayout" Target="../slideLayouts/slideLayout4.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41.png"/><Relationship Id="rId1" Type="http://schemas.openxmlformats.org/officeDocument/2006/relationships/slideLayout" Target="../slideLayouts/slideLayout2.xml"/><Relationship Id="rId5" Type="http://schemas.openxmlformats.org/officeDocument/2006/relationships/image" Target="../media/image43.wmf"/><Relationship Id="rId4" Type="http://schemas.openxmlformats.org/officeDocument/2006/relationships/image" Target="../media/image42.wmf"/></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wmf"/><Relationship Id="rId4" Type="http://schemas.openxmlformats.org/officeDocument/2006/relationships/image" Target="../media/image4.wmf"/></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2.emf"/></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emf"/></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4.png"/><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4.png"/><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21.wmf"/><Relationship Id="rId4" Type="http://schemas.openxmlformats.org/officeDocument/2006/relationships/image" Target="../media/image2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Nail Polish 12.jpg"/>
          <p:cNvPicPr>
            <a:picLocks noChangeAspect="1"/>
          </p:cNvPicPr>
          <p:nvPr/>
        </p:nvPicPr>
        <p:blipFill>
          <a:blip r:embed="rId2" cstate="print"/>
          <a:srcRect t="29690" b="16226"/>
          <a:stretch>
            <a:fillRect/>
          </a:stretch>
        </p:blipFill>
        <p:spPr>
          <a:xfrm>
            <a:off x="0" y="1"/>
            <a:ext cx="9144000" cy="6857999"/>
          </a:xfrm>
          <a:prstGeom prst="rect">
            <a:avLst/>
          </a:prstGeom>
        </p:spPr>
      </p:pic>
      <p:sp>
        <p:nvSpPr>
          <p:cNvPr id="2" name="Title 1"/>
          <p:cNvSpPr>
            <a:spLocks noGrp="1"/>
          </p:cNvSpPr>
          <p:nvPr>
            <p:ph type="ctrTitle"/>
          </p:nvPr>
        </p:nvSpPr>
        <p:spPr>
          <a:xfrm>
            <a:off x="457200" y="609600"/>
            <a:ext cx="8458200" cy="1470025"/>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solidFill>
                    <a:schemeClr val="accent2">
                      <a:lumMod val="60000"/>
                      <a:lumOff val="40000"/>
                    </a:schemeClr>
                  </a:solidFill>
                </a:ln>
                <a:solidFill>
                  <a:schemeClr val="accent2">
                    <a:lumMod val="40000"/>
                    <a:lumOff val="60000"/>
                  </a:schemeClr>
                </a:solidFill>
                <a:effectLst>
                  <a:outerShdw blurRad="50800" dist="39000" dir="5460000" algn="tl">
                    <a:srgbClr val="000000">
                      <a:alpha val="38000"/>
                    </a:srgbClr>
                  </a:outerShdw>
                </a:effectLst>
                <a:latin typeface="Trebuchet MS" pitchFamily="34" charset="0"/>
              </a:rPr>
              <a:t>Nail Polish Experiment</a:t>
            </a:r>
            <a:endParaRPr lang="en-US" sz="5400" b="1" dirty="0">
              <a:ln w="11430">
                <a:solidFill>
                  <a:schemeClr val="accent2">
                    <a:lumMod val="60000"/>
                    <a:lumOff val="40000"/>
                  </a:schemeClr>
                </a:solidFill>
              </a:ln>
              <a:solidFill>
                <a:schemeClr val="accent2">
                  <a:lumMod val="40000"/>
                  <a:lumOff val="60000"/>
                </a:schemeClr>
              </a:solidFill>
              <a:effectLst>
                <a:outerShdw blurRad="50800" dist="39000" dir="5460000" algn="tl">
                  <a:srgbClr val="000000">
                    <a:alpha val="38000"/>
                  </a:srgbClr>
                </a:outerShdw>
              </a:effectLst>
              <a:latin typeface="Trebuchet MS" pitchFamily="34" charset="0"/>
            </a:endParaRPr>
          </a:p>
        </p:txBody>
      </p:sp>
      <p:sp>
        <p:nvSpPr>
          <p:cNvPr id="3" name="Subtitle 2"/>
          <p:cNvSpPr>
            <a:spLocks noGrp="1"/>
          </p:cNvSpPr>
          <p:nvPr>
            <p:ph type="subTitle" idx="1"/>
          </p:nvPr>
        </p:nvSpPr>
        <p:spPr>
          <a:xfrm>
            <a:off x="1295400" y="4114800"/>
            <a:ext cx="6629400" cy="1752600"/>
          </a:xfrm>
        </p:spPr>
        <p:txBody>
          <a:bodyPr/>
          <a:lstStyle/>
          <a:p>
            <a:pPr algn="ctr"/>
            <a:r>
              <a:rPr lang="en-US" dirty="0" smtClean="0">
                <a:solidFill>
                  <a:schemeClr val="bg2"/>
                </a:solidFill>
                <a:effectLst>
                  <a:outerShdw blurRad="38100" dist="38100" dir="2700000" algn="tl">
                    <a:srgbClr val="000000">
                      <a:alpha val="43137"/>
                    </a:srgbClr>
                  </a:outerShdw>
                </a:effectLst>
                <a:latin typeface="Trebuchet MS" pitchFamily="34" charset="0"/>
              </a:rPr>
              <a:t>By: Kristen Lawlor and Katie Walsh</a:t>
            </a:r>
            <a:endParaRPr lang="en-US" dirty="0">
              <a:solidFill>
                <a:schemeClr val="bg2"/>
              </a:solidFill>
              <a:effectLst>
                <a:outerShdw blurRad="38100" dist="38100" dir="2700000" algn="tl">
                  <a:srgbClr val="000000">
                    <a:alpha val="43137"/>
                  </a:srgbClr>
                </a:outerShdw>
              </a:effectLst>
              <a:latin typeface="Trebuchet MS"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rotWithShape="1">
          <a:blip r:embed="rId2" cstate="print">
            <a:lum bright="70000" contrast="-70000"/>
            <a:extLst>
              <a:ext uri="{28A0092B-C50C-407E-A947-70E740481C1C}">
                <a14:useLocalDpi xmlns:a14="http://schemas.microsoft.com/office/drawing/2010/main" xmlns="" val="0"/>
              </a:ext>
            </a:extLst>
          </a:blip>
          <a:srcRect l="21344"/>
          <a:stretch/>
        </p:blipFill>
        <p:spPr bwMode="auto">
          <a:xfrm rot="20656139">
            <a:off x="381832" y="264968"/>
            <a:ext cx="1916444" cy="30814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cstate="print">
            <a:lum bright="70000" contrast="-70000"/>
            <a:extLst>
              <a:ext uri="{28A0092B-C50C-407E-A947-70E740481C1C}">
                <a14:useLocalDpi xmlns:a14="http://schemas.microsoft.com/office/drawing/2010/main" xmlns="" val="0"/>
              </a:ext>
            </a:extLst>
          </a:blip>
          <a:srcRect/>
          <a:stretch>
            <a:fillRect/>
          </a:stretch>
        </p:blipFill>
        <p:spPr bwMode="auto">
          <a:xfrm rot="1057415">
            <a:off x="6103939" y="405160"/>
            <a:ext cx="2695293" cy="269529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cstate="print">
            <a:lum bright="70000" contrast="-70000"/>
            <a:extLst>
              <a:ext uri="{28A0092B-C50C-407E-A947-70E740481C1C}">
                <a14:useLocalDpi xmlns:a14="http://schemas.microsoft.com/office/drawing/2010/main" xmlns="" val="0"/>
              </a:ext>
            </a:extLst>
          </a:blip>
          <a:srcRect/>
          <a:stretch>
            <a:fillRect/>
          </a:stretch>
        </p:blipFill>
        <p:spPr bwMode="auto">
          <a:xfrm>
            <a:off x="4114800" y="1805687"/>
            <a:ext cx="2362084" cy="23620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rotWithShape="1">
          <a:blip r:embed="rId5" cstate="print">
            <a:lum bright="70000" contrast="-70000"/>
            <a:extLst>
              <a:ext uri="{28A0092B-C50C-407E-A947-70E740481C1C}">
                <a14:useLocalDpi xmlns:a14="http://schemas.microsoft.com/office/drawing/2010/main" xmlns="" val="0"/>
              </a:ext>
            </a:extLst>
          </a:blip>
          <a:srcRect l="26707" r="28044"/>
          <a:stretch/>
        </p:blipFill>
        <p:spPr bwMode="auto">
          <a:xfrm rot="1652524">
            <a:off x="1030985" y="4225503"/>
            <a:ext cx="1167991" cy="2257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50" name="Picture 6"/>
          <p:cNvPicPr>
            <a:picLocks noChangeAspect="1" noChangeArrowheads="1"/>
          </p:cNvPicPr>
          <p:nvPr/>
        </p:nvPicPr>
        <p:blipFill rotWithShape="1">
          <a:blip r:embed="rId6" cstate="print">
            <a:lum bright="70000" contrast="-70000"/>
            <a:extLst>
              <a:ext uri="{28A0092B-C50C-407E-A947-70E740481C1C}">
                <a14:useLocalDpi xmlns:a14="http://schemas.microsoft.com/office/drawing/2010/main" xmlns="" val="0"/>
              </a:ext>
            </a:extLst>
          </a:blip>
          <a:srcRect l="28756" r="29768"/>
          <a:stretch/>
        </p:blipFill>
        <p:spPr bwMode="auto">
          <a:xfrm rot="20052279">
            <a:off x="7230960" y="4020716"/>
            <a:ext cx="1102360" cy="2667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51" name="Picture 7"/>
          <p:cNvPicPr>
            <a:picLocks noChangeAspect="1" noChangeArrowheads="1"/>
          </p:cNvPicPr>
          <p:nvPr/>
        </p:nvPicPr>
        <p:blipFill rotWithShape="1">
          <a:blip r:embed="rId7" cstate="print">
            <a:lum bright="70000" contrast="-70000"/>
            <a:extLst>
              <a:ext uri="{28A0092B-C50C-407E-A947-70E740481C1C}">
                <a14:useLocalDpi xmlns:a14="http://schemas.microsoft.com/office/drawing/2010/main" xmlns="" val="0"/>
              </a:ext>
            </a:extLst>
          </a:blip>
          <a:srcRect l="26029" r="25238"/>
          <a:stretch/>
        </p:blipFill>
        <p:spPr bwMode="auto">
          <a:xfrm rot="342979">
            <a:off x="2362200" y="472187"/>
            <a:ext cx="1299693" cy="2667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52" name="Picture 8"/>
          <p:cNvPicPr>
            <a:picLocks noChangeAspect="1" noChangeArrowheads="1"/>
          </p:cNvPicPr>
          <p:nvPr/>
        </p:nvPicPr>
        <p:blipFill rotWithShape="1">
          <a:blip r:embed="rId8" cstate="print">
            <a:lum bright="70000" contrast="-70000"/>
            <a:extLst>
              <a:ext uri="{28A0092B-C50C-407E-A947-70E740481C1C}">
                <a14:useLocalDpi xmlns:a14="http://schemas.microsoft.com/office/drawing/2010/main" xmlns="" val="0"/>
              </a:ext>
            </a:extLst>
          </a:blip>
          <a:srcRect l="59717" r="8418"/>
          <a:stretch/>
        </p:blipFill>
        <p:spPr bwMode="auto">
          <a:xfrm>
            <a:off x="3288384" y="4302525"/>
            <a:ext cx="1006198" cy="21033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latin typeface="Trebuchet MS" pitchFamily="34" charset="0"/>
              </a:rPr>
              <a:t>Calculated Means</a:t>
            </a:r>
            <a:br>
              <a:rPr lang="en-US" dirty="0" smtClean="0">
                <a:effectLst>
                  <a:outerShdw blurRad="38100" dist="38100" dir="2700000" algn="tl">
                    <a:srgbClr val="000000">
                      <a:alpha val="43137"/>
                    </a:srgbClr>
                  </a:outerShdw>
                </a:effectLst>
                <a:latin typeface="Trebuchet MS" pitchFamily="34" charset="0"/>
              </a:rPr>
            </a:br>
            <a:r>
              <a:rPr lang="en-US" sz="2700" dirty="0" smtClean="0">
                <a:effectLst>
                  <a:outerShdw blurRad="38100" dist="38100" dir="2700000" algn="tl">
                    <a:srgbClr val="000000">
                      <a:alpha val="43137"/>
                    </a:srgbClr>
                  </a:outerShdw>
                </a:effectLst>
                <a:latin typeface="Trebuchet MS" pitchFamily="34" charset="0"/>
              </a:rPr>
              <a:t>Average Number of Swipes for each General Style</a:t>
            </a:r>
            <a:endParaRPr lang="en-US" sz="2700" dirty="0">
              <a:effectLst>
                <a:outerShdw blurRad="38100" dist="38100" dir="2700000" algn="tl">
                  <a:srgbClr val="000000">
                    <a:alpha val="43137"/>
                  </a:srgbClr>
                </a:outerShdw>
              </a:effectLst>
              <a:latin typeface="Trebuchet MS" pitchFamily="34" charset="0"/>
            </a:endParaRPr>
          </a:p>
        </p:txBody>
      </p:sp>
      <p:sp>
        <p:nvSpPr>
          <p:cNvPr id="8" name="Content Placeholder 7"/>
          <p:cNvSpPr>
            <a:spLocks noGrp="1"/>
          </p:cNvSpPr>
          <p:nvPr>
            <p:ph sz="half" idx="1"/>
          </p:nvPr>
        </p:nvSpPr>
        <p:spPr>
          <a:xfrm>
            <a:off x="457200" y="2057400"/>
            <a:ext cx="4038600" cy="3657600"/>
          </a:xfrm>
        </p:spPr>
        <p:txBody>
          <a:bodyPr/>
          <a:lstStyle/>
          <a:p>
            <a:pPr marL="0" indent="0" algn="r">
              <a:buNone/>
            </a:pPr>
            <a:r>
              <a:rPr lang="en-US" dirty="0" smtClean="0">
                <a:latin typeface="Trebuchet MS" pitchFamily="34" charset="0"/>
              </a:rPr>
              <a:t>Glitter</a:t>
            </a:r>
          </a:p>
          <a:p>
            <a:pPr marL="0" indent="0" algn="r">
              <a:buNone/>
            </a:pPr>
            <a:r>
              <a:rPr lang="en-US" dirty="0" smtClean="0">
                <a:latin typeface="Trebuchet MS" pitchFamily="34" charset="0"/>
              </a:rPr>
              <a:t>Long Wearing</a:t>
            </a:r>
          </a:p>
          <a:p>
            <a:pPr marL="0" indent="0" algn="r">
              <a:buNone/>
            </a:pPr>
            <a:r>
              <a:rPr lang="en-US" dirty="0" smtClean="0">
                <a:latin typeface="Trebuchet MS" pitchFamily="34" charset="0"/>
              </a:rPr>
              <a:t>Maximum Growth</a:t>
            </a:r>
          </a:p>
          <a:p>
            <a:pPr marL="0" indent="0" algn="r">
              <a:buNone/>
            </a:pPr>
            <a:r>
              <a:rPr lang="en-US" dirty="0" smtClean="0">
                <a:latin typeface="Trebuchet MS" pitchFamily="34" charset="0"/>
              </a:rPr>
              <a:t>Nail Enamel</a:t>
            </a:r>
          </a:p>
          <a:p>
            <a:pPr marL="0" indent="0" algn="r">
              <a:buNone/>
            </a:pPr>
            <a:r>
              <a:rPr lang="en-US" dirty="0" smtClean="0">
                <a:latin typeface="Trebuchet MS" pitchFamily="34" charset="0"/>
              </a:rPr>
              <a:t>Nail Hardener</a:t>
            </a:r>
          </a:p>
          <a:p>
            <a:pPr marL="0" indent="0" algn="r">
              <a:buNone/>
            </a:pPr>
            <a:r>
              <a:rPr lang="en-US" dirty="0" smtClean="0">
                <a:latin typeface="Trebuchet MS" pitchFamily="34" charset="0"/>
              </a:rPr>
              <a:t>Nail Lacquer</a:t>
            </a:r>
          </a:p>
          <a:p>
            <a:pPr marL="0" indent="0" algn="r">
              <a:buNone/>
            </a:pPr>
            <a:r>
              <a:rPr lang="en-US" dirty="0" smtClean="0">
                <a:latin typeface="Trebuchet MS" pitchFamily="34" charset="0"/>
              </a:rPr>
              <a:t>Salon</a:t>
            </a:r>
            <a:endParaRPr lang="en-US" dirty="0">
              <a:latin typeface="Trebuchet MS" pitchFamily="34" charset="0"/>
            </a:endParaRPr>
          </a:p>
        </p:txBody>
      </p:sp>
      <p:sp>
        <p:nvSpPr>
          <p:cNvPr id="9" name="Content Placeholder 8"/>
          <p:cNvSpPr>
            <a:spLocks noGrp="1"/>
          </p:cNvSpPr>
          <p:nvPr>
            <p:ph sz="half" idx="2"/>
          </p:nvPr>
        </p:nvSpPr>
        <p:spPr>
          <a:xfrm>
            <a:off x="4648200" y="2057400"/>
            <a:ext cx="4038600" cy="3733800"/>
          </a:xfrm>
        </p:spPr>
        <p:txBody>
          <a:bodyPr/>
          <a:lstStyle/>
          <a:p>
            <a:pPr marL="0" indent="0">
              <a:buNone/>
            </a:pPr>
            <a:r>
              <a:rPr lang="en-US" dirty="0" smtClean="0">
                <a:latin typeface="Trebuchet MS" pitchFamily="34" charset="0"/>
              </a:rPr>
              <a:t>9.5</a:t>
            </a:r>
          </a:p>
          <a:p>
            <a:pPr marL="0" indent="0">
              <a:buNone/>
            </a:pPr>
            <a:r>
              <a:rPr lang="en-US" dirty="0" smtClean="0">
                <a:latin typeface="Trebuchet MS" pitchFamily="34" charset="0"/>
              </a:rPr>
              <a:t>7.5</a:t>
            </a:r>
          </a:p>
          <a:p>
            <a:pPr marL="0" indent="0">
              <a:buNone/>
            </a:pPr>
            <a:r>
              <a:rPr lang="en-US" dirty="0" smtClean="0">
                <a:latin typeface="Trebuchet MS" pitchFamily="34" charset="0"/>
              </a:rPr>
              <a:t>5.2</a:t>
            </a:r>
          </a:p>
          <a:p>
            <a:pPr marL="0" indent="0">
              <a:buNone/>
            </a:pPr>
            <a:r>
              <a:rPr lang="en-US" dirty="0" smtClean="0">
                <a:latin typeface="Trebuchet MS" pitchFamily="34" charset="0"/>
              </a:rPr>
              <a:t>5.55556</a:t>
            </a:r>
          </a:p>
          <a:p>
            <a:pPr marL="0" indent="0">
              <a:buNone/>
            </a:pPr>
            <a:r>
              <a:rPr lang="en-US" dirty="0" smtClean="0">
                <a:latin typeface="Trebuchet MS" pitchFamily="34" charset="0"/>
              </a:rPr>
              <a:t>5.85714</a:t>
            </a:r>
          </a:p>
          <a:p>
            <a:pPr marL="0" indent="0">
              <a:buNone/>
            </a:pPr>
            <a:r>
              <a:rPr lang="en-US" dirty="0" smtClean="0">
                <a:latin typeface="Trebuchet MS" pitchFamily="34" charset="0"/>
              </a:rPr>
              <a:t>5.08333</a:t>
            </a:r>
          </a:p>
          <a:p>
            <a:pPr marL="0" indent="0">
              <a:buNone/>
            </a:pPr>
            <a:r>
              <a:rPr lang="en-US" dirty="0" smtClean="0">
                <a:latin typeface="Trebuchet MS" pitchFamily="34" charset="0"/>
              </a:rPr>
              <a:t>5.85714</a:t>
            </a:r>
            <a:endParaRPr lang="en-US" dirty="0">
              <a:latin typeface="Trebuchet MS" pitchFamily="34" charset="0"/>
            </a:endParaRPr>
          </a:p>
        </p:txBody>
      </p:sp>
    </p:spTree>
    <p:extLst>
      <p:ext uri="{BB962C8B-B14F-4D97-AF65-F5344CB8AC3E}">
        <p14:creationId xmlns:p14="http://schemas.microsoft.com/office/powerpoint/2010/main" xmlns="" val="42514077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rotWithShape="1">
          <a:blip r:embed="rId2" cstate="print">
            <a:lum bright="70000" contrast="-70000"/>
            <a:extLst>
              <a:ext uri="{28A0092B-C50C-407E-A947-70E740481C1C}">
                <a14:useLocalDpi xmlns:a14="http://schemas.microsoft.com/office/drawing/2010/main" xmlns="" val="0"/>
              </a:ext>
            </a:extLst>
          </a:blip>
          <a:srcRect l="21344"/>
          <a:stretch/>
        </p:blipFill>
        <p:spPr bwMode="auto">
          <a:xfrm rot="20656139">
            <a:off x="381832" y="264968"/>
            <a:ext cx="1916444" cy="30814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cstate="print">
            <a:lum bright="70000" contrast="-70000"/>
            <a:extLst>
              <a:ext uri="{28A0092B-C50C-407E-A947-70E740481C1C}">
                <a14:useLocalDpi xmlns:a14="http://schemas.microsoft.com/office/drawing/2010/main" xmlns="" val="0"/>
              </a:ext>
            </a:extLst>
          </a:blip>
          <a:srcRect/>
          <a:stretch>
            <a:fillRect/>
          </a:stretch>
        </p:blipFill>
        <p:spPr bwMode="auto">
          <a:xfrm rot="1057415">
            <a:off x="6103939" y="405160"/>
            <a:ext cx="2695293" cy="269529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cstate="print">
            <a:lum bright="70000" contrast="-70000"/>
            <a:extLst>
              <a:ext uri="{28A0092B-C50C-407E-A947-70E740481C1C}">
                <a14:useLocalDpi xmlns:a14="http://schemas.microsoft.com/office/drawing/2010/main" xmlns="" val="0"/>
              </a:ext>
            </a:extLst>
          </a:blip>
          <a:srcRect/>
          <a:stretch>
            <a:fillRect/>
          </a:stretch>
        </p:blipFill>
        <p:spPr bwMode="auto">
          <a:xfrm>
            <a:off x="4114800" y="1805687"/>
            <a:ext cx="2362084" cy="23620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rotWithShape="1">
          <a:blip r:embed="rId5" cstate="print">
            <a:lum bright="70000" contrast="-70000"/>
            <a:extLst>
              <a:ext uri="{28A0092B-C50C-407E-A947-70E740481C1C}">
                <a14:useLocalDpi xmlns:a14="http://schemas.microsoft.com/office/drawing/2010/main" xmlns="" val="0"/>
              </a:ext>
            </a:extLst>
          </a:blip>
          <a:srcRect l="26707" r="28044"/>
          <a:stretch/>
        </p:blipFill>
        <p:spPr bwMode="auto">
          <a:xfrm rot="1652524">
            <a:off x="1030985" y="4225503"/>
            <a:ext cx="1167991" cy="2257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50" name="Picture 6"/>
          <p:cNvPicPr>
            <a:picLocks noChangeAspect="1" noChangeArrowheads="1"/>
          </p:cNvPicPr>
          <p:nvPr/>
        </p:nvPicPr>
        <p:blipFill rotWithShape="1">
          <a:blip r:embed="rId6" cstate="print">
            <a:lum bright="70000" contrast="-70000"/>
            <a:extLst>
              <a:ext uri="{28A0092B-C50C-407E-A947-70E740481C1C}">
                <a14:useLocalDpi xmlns:a14="http://schemas.microsoft.com/office/drawing/2010/main" xmlns="" val="0"/>
              </a:ext>
            </a:extLst>
          </a:blip>
          <a:srcRect l="28756" r="29768"/>
          <a:stretch/>
        </p:blipFill>
        <p:spPr bwMode="auto">
          <a:xfrm rot="20052279">
            <a:off x="7230960" y="4020716"/>
            <a:ext cx="1102360" cy="2667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51" name="Picture 7"/>
          <p:cNvPicPr>
            <a:picLocks noChangeAspect="1" noChangeArrowheads="1"/>
          </p:cNvPicPr>
          <p:nvPr/>
        </p:nvPicPr>
        <p:blipFill rotWithShape="1">
          <a:blip r:embed="rId7" cstate="print">
            <a:lum bright="70000" contrast="-70000"/>
            <a:extLst>
              <a:ext uri="{28A0092B-C50C-407E-A947-70E740481C1C}">
                <a14:useLocalDpi xmlns:a14="http://schemas.microsoft.com/office/drawing/2010/main" xmlns="" val="0"/>
              </a:ext>
            </a:extLst>
          </a:blip>
          <a:srcRect l="26029" r="25238"/>
          <a:stretch/>
        </p:blipFill>
        <p:spPr bwMode="auto">
          <a:xfrm rot="342979">
            <a:off x="2362200" y="472187"/>
            <a:ext cx="1299693" cy="2667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52" name="Picture 8"/>
          <p:cNvPicPr>
            <a:picLocks noChangeAspect="1" noChangeArrowheads="1"/>
          </p:cNvPicPr>
          <p:nvPr/>
        </p:nvPicPr>
        <p:blipFill rotWithShape="1">
          <a:blip r:embed="rId8" cstate="print">
            <a:lum bright="70000" contrast="-70000"/>
            <a:extLst>
              <a:ext uri="{28A0092B-C50C-407E-A947-70E740481C1C}">
                <a14:useLocalDpi xmlns:a14="http://schemas.microsoft.com/office/drawing/2010/main" xmlns="" val="0"/>
              </a:ext>
            </a:extLst>
          </a:blip>
          <a:srcRect l="59717" r="8418"/>
          <a:stretch/>
        </p:blipFill>
        <p:spPr bwMode="auto">
          <a:xfrm>
            <a:off x="3288384" y="4302525"/>
            <a:ext cx="1006198" cy="21033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latin typeface="Trebuchet MS" pitchFamily="34" charset="0"/>
              </a:rPr>
              <a:t>Calculated Means</a:t>
            </a:r>
            <a:br>
              <a:rPr lang="en-US" dirty="0" smtClean="0">
                <a:effectLst>
                  <a:outerShdw blurRad="38100" dist="38100" dir="2700000" algn="tl">
                    <a:srgbClr val="000000">
                      <a:alpha val="43137"/>
                    </a:srgbClr>
                  </a:outerShdw>
                </a:effectLst>
                <a:latin typeface="Trebuchet MS" pitchFamily="34" charset="0"/>
              </a:rPr>
            </a:br>
            <a:r>
              <a:rPr lang="en-US" sz="2700" dirty="0" smtClean="0">
                <a:effectLst>
                  <a:outerShdw blurRad="38100" dist="38100" dir="2700000" algn="tl">
                    <a:srgbClr val="000000">
                      <a:alpha val="43137"/>
                    </a:srgbClr>
                  </a:outerShdw>
                </a:effectLst>
                <a:latin typeface="Trebuchet MS" pitchFamily="34" charset="0"/>
              </a:rPr>
              <a:t>Average Number of Swipes for each General Style</a:t>
            </a:r>
            <a:endParaRPr lang="en-US" sz="2700" dirty="0">
              <a:effectLst>
                <a:outerShdw blurRad="38100" dist="38100" dir="2700000" algn="tl">
                  <a:srgbClr val="000000">
                    <a:alpha val="43137"/>
                  </a:srgbClr>
                </a:outerShdw>
              </a:effectLst>
              <a:latin typeface="Trebuchet MS" pitchFamily="34" charset="0"/>
            </a:endParaRPr>
          </a:p>
        </p:txBody>
      </p:sp>
      <p:sp>
        <p:nvSpPr>
          <p:cNvPr id="3" name="Content Placeholder 2"/>
          <p:cNvSpPr>
            <a:spLocks noGrp="1"/>
          </p:cNvSpPr>
          <p:nvPr>
            <p:ph sz="half" idx="2"/>
          </p:nvPr>
        </p:nvSpPr>
        <p:spPr>
          <a:xfrm>
            <a:off x="4801332" y="1600200"/>
            <a:ext cx="3885468" cy="4525963"/>
          </a:xfrm>
        </p:spPr>
        <p:txBody>
          <a:bodyPr>
            <a:normAutofit fontScale="92500" lnSpcReduction="20000"/>
          </a:bodyPr>
          <a:lstStyle/>
          <a:p>
            <a:r>
              <a:rPr lang="en-US" dirty="0" smtClean="0">
                <a:latin typeface="Trebuchet MS" pitchFamily="34" charset="0"/>
              </a:rPr>
              <a:t>Overall, glitter had the most extreme average mean compared to all other styles</a:t>
            </a:r>
          </a:p>
          <a:p>
            <a:r>
              <a:rPr lang="en-US" dirty="0" smtClean="0">
                <a:latin typeface="Trebuchet MS" pitchFamily="34" charset="0"/>
              </a:rPr>
              <a:t>Ironically, nail hardeners had lowest mean but large range</a:t>
            </a:r>
          </a:p>
          <a:p>
            <a:r>
              <a:rPr lang="en-US" dirty="0" smtClean="0">
                <a:latin typeface="Trebuchet MS" pitchFamily="34" charset="0"/>
              </a:rPr>
              <a:t>According to our means: glitter averaged most durable</a:t>
            </a:r>
            <a:endParaRPr lang="en-US" dirty="0">
              <a:latin typeface="Trebuchet MS" pitchFamily="34" charset="0"/>
            </a:endParaRPr>
          </a:p>
        </p:txBody>
      </p:sp>
      <p:pic>
        <p:nvPicPr>
          <p:cNvPr id="1026" name="Picture 5"/>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333318" y="1752806"/>
            <a:ext cx="4468014" cy="35318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7963828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STAT Project\Nail Polish 6.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
            <a:ext cx="9144000" cy="6865663"/>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p:txBody>
          <a:bodyPr>
            <a:normAutofit/>
          </a:bodyPr>
          <a:lstStyle/>
          <a:p>
            <a:r>
              <a:rPr lang="en-US" b="1" dirty="0" smtClean="0">
                <a:solidFill>
                  <a:schemeClr val="bg1"/>
                </a:solidFill>
                <a:effectLst>
                  <a:outerShdw blurRad="38100" dist="38100" dir="2700000" algn="tl">
                    <a:srgbClr val="000000">
                      <a:alpha val="43137"/>
                    </a:srgbClr>
                  </a:outerShdw>
                </a:effectLst>
                <a:latin typeface="Trebuchet MS" pitchFamily="34" charset="0"/>
              </a:rPr>
              <a:t>2-Sample </a:t>
            </a:r>
            <a:r>
              <a:rPr lang="en-US" b="1" dirty="0" smtClean="0">
                <a:solidFill>
                  <a:schemeClr val="bg1"/>
                </a:solidFill>
                <a:effectLst>
                  <a:outerShdw blurRad="38100" dist="38100" dir="2700000" algn="tl">
                    <a:srgbClr val="000000">
                      <a:alpha val="43137"/>
                    </a:srgbClr>
                  </a:outerShdw>
                </a:effectLst>
                <a:latin typeface="Trebuchet MS" pitchFamily="34" charset="0"/>
              </a:rPr>
              <a:t>T-Test</a:t>
            </a:r>
            <a:r>
              <a:rPr lang="en-US" b="1" dirty="0" smtClean="0">
                <a:solidFill>
                  <a:schemeClr val="bg1"/>
                </a:solidFill>
                <a:effectLst>
                  <a:outerShdw blurRad="38100" dist="38100" dir="2700000" algn="tl">
                    <a:srgbClr val="000000">
                      <a:alpha val="43137"/>
                    </a:srgbClr>
                  </a:outerShdw>
                </a:effectLst>
                <a:latin typeface="Trebuchet MS" pitchFamily="34" charset="0"/>
              </a:rPr>
              <a:t/>
            </a:r>
            <a:br>
              <a:rPr lang="en-US" b="1" dirty="0" smtClean="0">
                <a:solidFill>
                  <a:schemeClr val="bg1"/>
                </a:solidFill>
                <a:effectLst>
                  <a:outerShdw blurRad="38100" dist="38100" dir="2700000" algn="tl">
                    <a:srgbClr val="000000">
                      <a:alpha val="43137"/>
                    </a:srgbClr>
                  </a:outerShdw>
                </a:effectLst>
                <a:latin typeface="Trebuchet MS" pitchFamily="34" charset="0"/>
              </a:rPr>
            </a:br>
            <a:r>
              <a:rPr lang="en-US" sz="2400" b="1" dirty="0" smtClean="0">
                <a:solidFill>
                  <a:schemeClr val="bg1"/>
                </a:solidFill>
                <a:effectLst>
                  <a:outerShdw blurRad="38100" dist="38100" dir="2700000" algn="tl">
                    <a:srgbClr val="000000">
                      <a:alpha val="43137"/>
                    </a:srgbClr>
                  </a:outerShdw>
                </a:effectLst>
                <a:latin typeface="Trebuchet MS" pitchFamily="34" charset="0"/>
              </a:rPr>
              <a:t>CONDITIONS</a:t>
            </a:r>
            <a:endParaRPr lang="en-US" b="1" dirty="0">
              <a:solidFill>
                <a:schemeClr val="bg1"/>
              </a:solidFill>
              <a:effectLst>
                <a:outerShdw blurRad="38100" dist="38100" dir="2700000" algn="tl">
                  <a:srgbClr val="000000">
                    <a:alpha val="43137"/>
                  </a:srgbClr>
                </a:outerShdw>
              </a:effectLst>
              <a:latin typeface="Trebuchet MS" pitchFamily="34" charset="0"/>
            </a:endParaRPr>
          </a:p>
        </p:txBody>
      </p:sp>
      <p:sp>
        <p:nvSpPr>
          <p:cNvPr id="3" name="Content Placeholder 2"/>
          <p:cNvSpPr>
            <a:spLocks noGrp="1"/>
          </p:cNvSpPr>
          <p:nvPr>
            <p:ph sz="half" idx="1"/>
          </p:nvPr>
        </p:nvSpPr>
        <p:spPr>
          <a:solidFill>
            <a:schemeClr val="bg1">
              <a:alpha val="77000"/>
            </a:schemeClr>
          </a:solidFill>
          <a:scene3d>
            <a:camera prst="orthographicFront"/>
            <a:lightRig rig="threePt" dir="t"/>
          </a:scene3d>
          <a:sp3d>
            <a:bevelT w="165100" prst="coolSlant"/>
          </a:sp3d>
        </p:spPr>
        <p:txBody>
          <a:bodyPr/>
          <a:lstStyle/>
          <a:p>
            <a:pPr marL="0" indent="0" algn="ctr">
              <a:buNone/>
            </a:pPr>
            <a:r>
              <a:rPr lang="en-US" dirty="0" smtClean="0">
                <a:solidFill>
                  <a:schemeClr val="bg1">
                    <a:lumMod val="50000"/>
                  </a:schemeClr>
                </a:solidFill>
                <a:effectLst>
                  <a:outerShdw blurRad="38100" dist="38100" dir="2700000" algn="tl">
                    <a:srgbClr val="000000">
                      <a:alpha val="43137"/>
                    </a:srgbClr>
                  </a:outerShdw>
                </a:effectLst>
                <a:latin typeface="Trebuchet MS" pitchFamily="34" charset="0"/>
              </a:rPr>
              <a:t>ASSUMPTIONS</a:t>
            </a:r>
          </a:p>
          <a:p>
            <a:pPr marL="514350" indent="-514350">
              <a:buAutoNum type="arabicPeriod"/>
            </a:pPr>
            <a:r>
              <a:rPr lang="en-US" dirty="0" smtClean="0">
                <a:solidFill>
                  <a:schemeClr val="bg1">
                    <a:lumMod val="50000"/>
                  </a:schemeClr>
                </a:solidFill>
                <a:effectLst>
                  <a:outerShdw blurRad="38100" dist="38100" dir="2700000" algn="tl">
                    <a:srgbClr val="000000">
                      <a:alpha val="43137"/>
                    </a:srgbClr>
                  </a:outerShdw>
                </a:effectLst>
                <a:latin typeface="Trebuchet MS" pitchFamily="34" charset="0"/>
              </a:rPr>
              <a:t>2 Independent SRS</a:t>
            </a:r>
          </a:p>
          <a:p>
            <a:pPr marL="514350" indent="-514350">
              <a:buAutoNum type="arabicPeriod"/>
            </a:pPr>
            <a:r>
              <a:rPr lang="en-US" dirty="0" smtClean="0">
                <a:solidFill>
                  <a:schemeClr val="bg1">
                    <a:lumMod val="50000"/>
                  </a:schemeClr>
                </a:solidFill>
                <a:effectLst>
                  <a:outerShdw blurRad="38100" dist="38100" dir="2700000" algn="tl">
                    <a:srgbClr val="000000">
                      <a:alpha val="43137"/>
                    </a:srgbClr>
                  </a:outerShdw>
                </a:effectLst>
                <a:latin typeface="Trebuchet MS" pitchFamily="34" charset="0"/>
              </a:rPr>
              <a:t>Pop</a:t>
            </a:r>
            <a:r>
              <a:rPr lang="en-US" dirty="0">
                <a:solidFill>
                  <a:schemeClr val="bg1">
                    <a:lumMod val="50000"/>
                  </a:schemeClr>
                </a:solidFill>
                <a:effectLst>
                  <a:outerShdw blurRad="38100" dist="38100" dir="2700000" algn="tl">
                    <a:srgbClr val="000000">
                      <a:alpha val="43137"/>
                    </a:srgbClr>
                  </a:outerShdw>
                </a:effectLst>
                <a:latin typeface="Trebuchet MS" pitchFamily="34" charset="0"/>
              </a:rPr>
              <a:t>1</a:t>
            </a:r>
            <a:r>
              <a:rPr lang="en-US" sz="5400" dirty="0">
                <a:solidFill>
                  <a:schemeClr val="bg1">
                    <a:lumMod val="50000"/>
                  </a:schemeClr>
                </a:solidFill>
                <a:effectLst>
                  <a:outerShdw blurRad="38100" dist="38100" dir="2700000" algn="tl">
                    <a:srgbClr val="000000">
                      <a:alpha val="43137"/>
                    </a:srgbClr>
                  </a:outerShdw>
                </a:effectLst>
                <a:latin typeface="Trebuchet MS" pitchFamily="34" charset="0"/>
              </a:rPr>
              <a:t> </a:t>
            </a:r>
            <a:r>
              <a:rPr lang="en-US" sz="5400" dirty="0" smtClean="0">
                <a:solidFill>
                  <a:schemeClr val="bg1">
                    <a:lumMod val="50000"/>
                  </a:schemeClr>
                </a:solidFill>
                <a:effectLst>
                  <a:outerShdw blurRad="38100" dist="38100" dir="2700000" algn="tl">
                    <a:srgbClr val="000000">
                      <a:alpha val="43137"/>
                    </a:srgbClr>
                  </a:outerShdw>
                </a:effectLst>
                <a:latin typeface="Trebuchet MS" pitchFamily="34" charset="0"/>
              </a:rPr>
              <a:t>≥</a:t>
            </a:r>
            <a:r>
              <a:rPr lang="en-US" dirty="0" smtClean="0">
                <a:solidFill>
                  <a:schemeClr val="bg1">
                    <a:lumMod val="50000"/>
                  </a:schemeClr>
                </a:solidFill>
                <a:effectLst>
                  <a:outerShdw blurRad="38100" dist="38100" dir="2700000" algn="tl">
                    <a:srgbClr val="000000">
                      <a:alpha val="43137"/>
                    </a:srgbClr>
                  </a:outerShdw>
                </a:effectLst>
                <a:latin typeface="Trebuchet MS" pitchFamily="34" charset="0"/>
              </a:rPr>
              <a:t>10*n1</a:t>
            </a:r>
          </a:p>
          <a:p>
            <a:pPr marL="0" lvl="0" indent="0">
              <a:buNone/>
            </a:pPr>
            <a:r>
              <a:rPr lang="en-US" dirty="0">
                <a:solidFill>
                  <a:prstClr val="white">
                    <a:lumMod val="50000"/>
                  </a:prstClr>
                </a:solidFill>
                <a:effectLst>
                  <a:outerShdw blurRad="38100" dist="38100" dir="2700000" algn="tl">
                    <a:srgbClr val="000000">
                      <a:alpha val="43137"/>
                    </a:srgbClr>
                  </a:outerShdw>
                </a:effectLst>
                <a:latin typeface="Trebuchet MS" pitchFamily="34" charset="0"/>
              </a:rPr>
              <a:t> </a:t>
            </a:r>
            <a:r>
              <a:rPr lang="en-US" dirty="0" smtClean="0">
                <a:solidFill>
                  <a:prstClr val="white">
                    <a:lumMod val="50000"/>
                  </a:prstClr>
                </a:solidFill>
                <a:effectLst>
                  <a:outerShdw blurRad="38100" dist="38100" dir="2700000" algn="tl">
                    <a:srgbClr val="000000">
                      <a:alpha val="43137"/>
                    </a:srgbClr>
                  </a:outerShdw>
                </a:effectLst>
                <a:latin typeface="Trebuchet MS" pitchFamily="34" charset="0"/>
              </a:rPr>
              <a:t>    Pop2</a:t>
            </a:r>
            <a:r>
              <a:rPr lang="en-US" sz="5400" dirty="0" smtClean="0">
                <a:solidFill>
                  <a:prstClr val="white">
                    <a:lumMod val="50000"/>
                  </a:prstClr>
                </a:solidFill>
                <a:effectLst>
                  <a:outerShdw blurRad="38100" dist="38100" dir="2700000" algn="tl">
                    <a:srgbClr val="000000">
                      <a:alpha val="43137"/>
                    </a:srgbClr>
                  </a:outerShdw>
                </a:effectLst>
                <a:latin typeface="Trebuchet MS" pitchFamily="34" charset="0"/>
              </a:rPr>
              <a:t> </a:t>
            </a:r>
            <a:r>
              <a:rPr lang="en-US" sz="5400" dirty="0">
                <a:solidFill>
                  <a:prstClr val="white">
                    <a:lumMod val="50000"/>
                  </a:prstClr>
                </a:solidFill>
                <a:effectLst>
                  <a:outerShdw blurRad="38100" dist="38100" dir="2700000" algn="tl">
                    <a:srgbClr val="000000">
                      <a:alpha val="43137"/>
                    </a:srgbClr>
                  </a:outerShdw>
                </a:effectLst>
                <a:latin typeface="Trebuchet MS" pitchFamily="34" charset="0"/>
              </a:rPr>
              <a:t>≥</a:t>
            </a:r>
            <a:r>
              <a:rPr lang="en-US" dirty="0" smtClean="0">
                <a:solidFill>
                  <a:prstClr val="white">
                    <a:lumMod val="50000"/>
                  </a:prstClr>
                </a:solidFill>
                <a:effectLst>
                  <a:outerShdw blurRad="38100" dist="38100" dir="2700000" algn="tl">
                    <a:srgbClr val="000000">
                      <a:alpha val="43137"/>
                    </a:srgbClr>
                  </a:outerShdw>
                </a:effectLst>
                <a:latin typeface="Trebuchet MS" pitchFamily="34" charset="0"/>
              </a:rPr>
              <a:t>10*n2</a:t>
            </a:r>
            <a:endParaRPr lang="en-US" dirty="0">
              <a:solidFill>
                <a:prstClr val="white">
                  <a:lumMod val="50000"/>
                </a:prstClr>
              </a:solidFill>
              <a:effectLst>
                <a:outerShdw blurRad="38100" dist="38100" dir="2700000" algn="tl">
                  <a:srgbClr val="000000">
                    <a:alpha val="43137"/>
                  </a:srgbClr>
                </a:outerShdw>
              </a:effectLst>
              <a:latin typeface="Trebuchet MS" pitchFamily="34" charset="0"/>
            </a:endParaRPr>
          </a:p>
          <a:p>
            <a:pPr marL="0" lvl="0" indent="0">
              <a:buNone/>
            </a:pPr>
            <a:r>
              <a:rPr lang="en-US" dirty="0" smtClean="0">
                <a:solidFill>
                  <a:prstClr val="white">
                    <a:lumMod val="50000"/>
                  </a:prstClr>
                </a:solidFill>
                <a:effectLst>
                  <a:outerShdw blurRad="38100" dist="38100" dir="2700000" algn="tl">
                    <a:srgbClr val="000000">
                      <a:alpha val="43137"/>
                    </a:srgbClr>
                  </a:outerShdw>
                </a:effectLst>
                <a:latin typeface="Trebuchet MS" pitchFamily="34" charset="0"/>
              </a:rPr>
              <a:t>3. 2 Normal pop or n1 and n2</a:t>
            </a:r>
            <a:r>
              <a:rPr lang="en-US" dirty="0">
                <a:solidFill>
                  <a:prstClr val="white">
                    <a:lumMod val="50000"/>
                  </a:prstClr>
                </a:solidFill>
                <a:effectLst>
                  <a:outerShdw blurRad="38100" dist="38100" dir="2700000" algn="tl">
                    <a:srgbClr val="000000">
                      <a:alpha val="43137"/>
                    </a:srgbClr>
                  </a:outerShdw>
                </a:effectLst>
                <a:latin typeface="Trebuchet MS" pitchFamily="34" charset="0"/>
              </a:rPr>
              <a:t> </a:t>
            </a:r>
            <a:r>
              <a:rPr lang="en-US" sz="5400" dirty="0" smtClean="0">
                <a:solidFill>
                  <a:prstClr val="white">
                    <a:lumMod val="50000"/>
                  </a:prstClr>
                </a:solidFill>
                <a:effectLst>
                  <a:outerShdw blurRad="38100" dist="38100" dir="2700000" algn="tl">
                    <a:srgbClr val="000000">
                      <a:alpha val="43137"/>
                    </a:srgbClr>
                  </a:outerShdw>
                </a:effectLst>
                <a:latin typeface="Trebuchet MS" pitchFamily="34" charset="0"/>
              </a:rPr>
              <a:t>≥ </a:t>
            </a:r>
            <a:r>
              <a:rPr lang="en-US" dirty="0" smtClean="0">
                <a:solidFill>
                  <a:prstClr val="white">
                    <a:lumMod val="50000"/>
                  </a:prstClr>
                </a:solidFill>
                <a:effectLst>
                  <a:outerShdw blurRad="38100" dist="38100" dir="2700000" algn="tl">
                    <a:srgbClr val="000000">
                      <a:alpha val="43137"/>
                    </a:srgbClr>
                  </a:outerShdw>
                </a:effectLst>
                <a:latin typeface="Trebuchet MS" pitchFamily="34" charset="0"/>
              </a:rPr>
              <a:t>30 </a:t>
            </a:r>
          </a:p>
          <a:p>
            <a:pPr marL="0" lvl="0" indent="0">
              <a:buNone/>
            </a:pPr>
            <a:endParaRPr lang="en-US" dirty="0" smtClean="0">
              <a:solidFill>
                <a:prstClr val="white">
                  <a:lumMod val="50000"/>
                </a:prstClr>
              </a:solidFill>
              <a:effectLst>
                <a:outerShdw blurRad="38100" dist="38100" dir="2700000" algn="tl">
                  <a:srgbClr val="000000">
                    <a:alpha val="43137"/>
                  </a:srgbClr>
                </a:outerShdw>
              </a:effectLst>
              <a:latin typeface="Trebuchet MS" pitchFamily="34" charset="0"/>
            </a:endParaRPr>
          </a:p>
          <a:p>
            <a:pPr marL="0" lvl="0" indent="0">
              <a:buNone/>
            </a:pPr>
            <a:endParaRPr lang="en-US" dirty="0">
              <a:solidFill>
                <a:prstClr val="white">
                  <a:lumMod val="50000"/>
                </a:prstClr>
              </a:solidFill>
              <a:effectLst>
                <a:outerShdw blurRad="38100" dist="38100" dir="2700000" algn="tl">
                  <a:srgbClr val="000000">
                    <a:alpha val="43137"/>
                  </a:srgbClr>
                </a:outerShdw>
              </a:effectLst>
              <a:latin typeface="Trebuchet MS" pitchFamily="34" charset="0"/>
            </a:endParaRPr>
          </a:p>
          <a:p>
            <a:pPr marL="514350" indent="-514350">
              <a:buAutoNum type="arabicPeriod"/>
            </a:pPr>
            <a:endParaRPr lang="en-US" dirty="0" smtClean="0">
              <a:solidFill>
                <a:schemeClr val="bg1">
                  <a:lumMod val="50000"/>
                </a:schemeClr>
              </a:solidFill>
              <a:effectLst>
                <a:outerShdw blurRad="38100" dist="38100" dir="2700000" algn="tl">
                  <a:srgbClr val="000000">
                    <a:alpha val="43137"/>
                  </a:srgbClr>
                </a:outerShdw>
              </a:effectLst>
              <a:latin typeface="Trebuchet MS" pitchFamily="34" charset="0"/>
            </a:endParaRPr>
          </a:p>
          <a:p>
            <a:pPr marL="514350" indent="-514350">
              <a:buAutoNum type="arabicPeriod"/>
            </a:pPr>
            <a:endParaRPr lang="en-US" dirty="0" smtClean="0">
              <a:solidFill>
                <a:schemeClr val="bg1">
                  <a:lumMod val="50000"/>
                </a:schemeClr>
              </a:solidFill>
              <a:effectLst>
                <a:outerShdw blurRad="38100" dist="38100" dir="2700000" algn="tl">
                  <a:srgbClr val="000000">
                    <a:alpha val="43137"/>
                  </a:srgbClr>
                </a:outerShdw>
              </a:effectLst>
              <a:latin typeface="Trebuchet MS" pitchFamily="34" charset="0"/>
            </a:endParaRPr>
          </a:p>
          <a:p>
            <a:pPr marL="514350" indent="-514350">
              <a:buAutoNum type="arabicPeriod"/>
            </a:pPr>
            <a:endParaRPr lang="en-US" dirty="0" smtClean="0">
              <a:solidFill>
                <a:schemeClr val="bg1">
                  <a:lumMod val="50000"/>
                </a:schemeClr>
              </a:solidFill>
              <a:effectLst>
                <a:outerShdw blurRad="38100" dist="38100" dir="2700000" algn="tl">
                  <a:srgbClr val="000000">
                    <a:alpha val="43137"/>
                  </a:srgbClr>
                </a:outerShdw>
              </a:effectLst>
              <a:latin typeface="Trebuchet MS" pitchFamily="34" charset="0"/>
            </a:endParaRPr>
          </a:p>
        </p:txBody>
      </p:sp>
      <p:sp>
        <p:nvSpPr>
          <p:cNvPr id="5" name="Content Placeholder 2"/>
          <p:cNvSpPr>
            <a:spLocks noGrp="1"/>
          </p:cNvSpPr>
          <p:nvPr>
            <p:ph sz="half" idx="1"/>
          </p:nvPr>
        </p:nvSpPr>
        <p:spPr>
          <a:xfrm>
            <a:off x="4597400" y="1600200"/>
            <a:ext cx="4038600" cy="4525963"/>
          </a:xfrm>
          <a:solidFill>
            <a:schemeClr val="bg1">
              <a:alpha val="77000"/>
            </a:schemeClr>
          </a:solidFill>
          <a:scene3d>
            <a:camera prst="orthographicFront"/>
            <a:lightRig rig="threePt" dir="t"/>
          </a:scene3d>
          <a:sp3d>
            <a:bevelT w="165100" prst="coolSlant"/>
          </a:sp3d>
        </p:spPr>
        <p:txBody>
          <a:bodyPr/>
          <a:lstStyle/>
          <a:p>
            <a:pPr marL="0" indent="0" algn="ctr">
              <a:buNone/>
            </a:pPr>
            <a:r>
              <a:rPr lang="en-US" dirty="0" smtClean="0">
                <a:solidFill>
                  <a:schemeClr val="bg1">
                    <a:lumMod val="50000"/>
                  </a:schemeClr>
                </a:solidFill>
                <a:effectLst>
                  <a:outerShdw blurRad="38100" dist="38100" dir="2700000" algn="tl">
                    <a:srgbClr val="000000">
                      <a:alpha val="43137"/>
                    </a:srgbClr>
                  </a:outerShdw>
                </a:effectLst>
                <a:latin typeface="Trebuchet MS" pitchFamily="34" charset="0"/>
              </a:rPr>
              <a:t>CHECKS</a:t>
            </a:r>
          </a:p>
          <a:p>
            <a:pPr marL="514350" indent="-514350">
              <a:buFont typeface="+mj-lt"/>
              <a:buAutoNum type="arabicPeriod"/>
            </a:pPr>
            <a:r>
              <a:rPr lang="en-US" dirty="0" smtClean="0">
                <a:solidFill>
                  <a:schemeClr val="bg1">
                    <a:lumMod val="50000"/>
                  </a:schemeClr>
                </a:solidFill>
                <a:effectLst>
                  <a:outerShdw blurRad="38100" dist="38100" dir="2700000" algn="tl">
                    <a:srgbClr val="000000">
                      <a:alpha val="43137"/>
                    </a:srgbClr>
                  </a:outerShdw>
                </a:effectLst>
                <a:latin typeface="Trebuchet MS" pitchFamily="34" charset="0"/>
              </a:rPr>
              <a:t>Assumed </a:t>
            </a:r>
          </a:p>
          <a:p>
            <a:pPr marL="514350" indent="-514350">
              <a:buFont typeface="+mj-lt"/>
              <a:buAutoNum type="arabicPeriod"/>
            </a:pPr>
            <a:r>
              <a:rPr lang="en-US" dirty="0" smtClean="0">
                <a:solidFill>
                  <a:schemeClr val="bg1">
                    <a:lumMod val="50000"/>
                  </a:schemeClr>
                </a:solidFill>
                <a:effectLst>
                  <a:outerShdw blurRad="38100" dist="38100" dir="2700000" algn="tl">
                    <a:srgbClr val="000000">
                      <a:alpha val="43137"/>
                    </a:srgbClr>
                  </a:outerShdw>
                </a:effectLst>
                <a:latin typeface="Trebuchet MS" pitchFamily="34" charset="0"/>
              </a:rPr>
              <a:t>510 </a:t>
            </a:r>
            <a:r>
              <a:rPr lang="en-US" dirty="0">
                <a:solidFill>
                  <a:schemeClr val="bg1">
                    <a:lumMod val="50000"/>
                  </a:schemeClr>
                </a:solidFill>
                <a:effectLst>
                  <a:outerShdw blurRad="38100" dist="38100" dir="2700000" algn="tl">
                    <a:srgbClr val="000000">
                      <a:alpha val="43137"/>
                    </a:srgbClr>
                  </a:outerShdw>
                </a:effectLst>
                <a:latin typeface="Trebuchet MS" pitchFamily="34" charset="0"/>
              </a:rPr>
              <a:t>≤ </a:t>
            </a:r>
            <a:r>
              <a:rPr lang="en-US" dirty="0" smtClean="0">
                <a:solidFill>
                  <a:schemeClr val="bg1">
                    <a:lumMod val="50000"/>
                  </a:schemeClr>
                </a:solidFill>
                <a:effectLst>
                  <a:outerShdw blurRad="38100" dist="38100" dir="2700000" algn="tl">
                    <a:srgbClr val="000000">
                      <a:alpha val="43137"/>
                    </a:srgbClr>
                  </a:outerShdw>
                </a:effectLst>
                <a:latin typeface="Trebuchet MS" pitchFamily="34" charset="0"/>
              </a:rPr>
              <a:t>40 (doesn’t check but we go on…)</a:t>
            </a:r>
          </a:p>
          <a:p>
            <a:pPr marL="514350" indent="-514350">
              <a:buFont typeface="+mj-lt"/>
              <a:buAutoNum type="arabicPeriod"/>
            </a:pPr>
            <a:r>
              <a:rPr lang="en-US" dirty="0">
                <a:solidFill>
                  <a:schemeClr val="bg1">
                    <a:lumMod val="50000"/>
                  </a:schemeClr>
                </a:solidFill>
                <a:effectLst>
                  <a:outerShdw blurRad="38100" dist="38100" dir="2700000" algn="tl">
                    <a:srgbClr val="000000">
                      <a:alpha val="43137"/>
                    </a:srgbClr>
                  </a:outerShdw>
                </a:effectLst>
                <a:latin typeface="Trebuchet MS" pitchFamily="34" charset="0"/>
              </a:rPr>
              <a:t>n</a:t>
            </a:r>
            <a:r>
              <a:rPr lang="en-US" baseline="-25000" dirty="0" smtClean="0">
                <a:solidFill>
                  <a:schemeClr val="bg1">
                    <a:lumMod val="50000"/>
                  </a:schemeClr>
                </a:solidFill>
                <a:effectLst>
                  <a:outerShdw blurRad="38100" dist="38100" dir="2700000" algn="tl">
                    <a:srgbClr val="000000">
                      <a:alpha val="43137"/>
                    </a:srgbClr>
                  </a:outerShdw>
                </a:effectLst>
                <a:latin typeface="Trebuchet MS" pitchFamily="34" charset="0"/>
              </a:rPr>
              <a:t>1</a:t>
            </a:r>
            <a:r>
              <a:rPr lang="en-US" dirty="0" smtClean="0">
                <a:solidFill>
                  <a:schemeClr val="bg1">
                    <a:lumMod val="50000"/>
                  </a:schemeClr>
                </a:solidFill>
                <a:effectLst>
                  <a:outerShdw blurRad="38100" dist="38100" dir="2700000" algn="tl">
                    <a:srgbClr val="000000">
                      <a:alpha val="43137"/>
                    </a:srgbClr>
                  </a:outerShdw>
                </a:effectLst>
                <a:latin typeface="Trebuchet MS" pitchFamily="34" charset="0"/>
              </a:rPr>
              <a:t> and n</a:t>
            </a:r>
            <a:r>
              <a:rPr lang="en-US" baseline="-25000" dirty="0" smtClean="0">
                <a:solidFill>
                  <a:schemeClr val="bg1">
                    <a:lumMod val="50000"/>
                  </a:schemeClr>
                </a:solidFill>
                <a:effectLst>
                  <a:outerShdw blurRad="38100" dist="38100" dir="2700000" algn="tl">
                    <a:srgbClr val="000000">
                      <a:alpha val="43137"/>
                    </a:srgbClr>
                  </a:outerShdw>
                </a:effectLst>
                <a:latin typeface="Trebuchet MS" pitchFamily="34" charset="0"/>
              </a:rPr>
              <a:t>2</a:t>
            </a:r>
            <a:r>
              <a:rPr lang="en-US" dirty="0">
                <a:solidFill>
                  <a:schemeClr val="bg1">
                    <a:lumMod val="50000"/>
                  </a:schemeClr>
                </a:solidFill>
                <a:effectLst>
                  <a:outerShdw blurRad="38100" dist="38100" dir="2700000" algn="tl">
                    <a:srgbClr val="000000">
                      <a:alpha val="43137"/>
                    </a:srgbClr>
                  </a:outerShdw>
                </a:effectLst>
                <a:latin typeface="Trebuchet MS" pitchFamily="34" charset="0"/>
              </a:rPr>
              <a:t> </a:t>
            </a:r>
            <a:r>
              <a:rPr lang="en-US" dirty="0" smtClean="0">
                <a:solidFill>
                  <a:schemeClr val="bg1">
                    <a:lumMod val="50000"/>
                  </a:schemeClr>
                </a:solidFill>
                <a:effectLst>
                  <a:outerShdw blurRad="38100" dist="38100" dir="2700000" algn="tl">
                    <a:srgbClr val="000000">
                      <a:alpha val="43137"/>
                    </a:srgbClr>
                  </a:outerShdw>
                </a:effectLst>
                <a:latin typeface="Trebuchet MS" pitchFamily="34" charset="0"/>
              </a:rPr>
              <a:t>≤ 30 (doesn’t check but we go on…)</a:t>
            </a:r>
          </a:p>
          <a:p>
            <a:endParaRPr lang="en-US" dirty="0" smtClean="0">
              <a:solidFill>
                <a:schemeClr val="bg1">
                  <a:lumMod val="50000"/>
                </a:schemeClr>
              </a:solidFill>
              <a:effectLst>
                <a:outerShdw blurRad="38100" dist="38100" dir="2700000" algn="tl">
                  <a:srgbClr val="000000">
                    <a:alpha val="43137"/>
                  </a:srgbClr>
                </a:outerShdw>
              </a:effectLst>
              <a:latin typeface="Trebuchet MS" pitchFamily="34" charset="0"/>
            </a:endParaRPr>
          </a:p>
          <a:p>
            <a:endParaRPr lang="en-US" dirty="0">
              <a:solidFill>
                <a:schemeClr val="bg1">
                  <a:lumMod val="50000"/>
                </a:schemeClr>
              </a:solidFill>
              <a:effectLst>
                <a:outerShdw blurRad="38100" dist="38100" dir="2700000" algn="tl">
                  <a:srgbClr val="000000">
                    <a:alpha val="43137"/>
                  </a:srgbClr>
                </a:outerShdw>
              </a:effectLst>
              <a:latin typeface="Trebuchet MS" pitchFamily="34" charset="0"/>
            </a:endParaRPr>
          </a:p>
        </p:txBody>
      </p:sp>
    </p:spTree>
    <p:extLst>
      <p:ext uri="{BB962C8B-B14F-4D97-AF65-F5344CB8AC3E}">
        <p14:creationId xmlns:p14="http://schemas.microsoft.com/office/powerpoint/2010/main" xmlns="" val="18321594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STAT Project\Nail Polish 6.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
            <a:ext cx="9144000" cy="6865663"/>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p:txBody>
          <a:bodyPr/>
          <a:lstStyle/>
          <a:p>
            <a:r>
              <a:rPr lang="en-US" b="1" dirty="0" smtClean="0">
                <a:solidFill>
                  <a:schemeClr val="bg1"/>
                </a:solidFill>
                <a:effectLst>
                  <a:outerShdw blurRad="38100" dist="38100" dir="2700000" algn="tl">
                    <a:srgbClr val="000000">
                      <a:alpha val="43137"/>
                    </a:srgbClr>
                  </a:outerShdw>
                </a:effectLst>
                <a:latin typeface="Trebuchet MS" pitchFamily="34" charset="0"/>
              </a:rPr>
              <a:t>2-Sample T-Test</a:t>
            </a:r>
            <a:endParaRPr lang="en-US" b="1" dirty="0">
              <a:solidFill>
                <a:schemeClr val="bg1"/>
              </a:solidFill>
              <a:effectLst>
                <a:outerShdw blurRad="38100" dist="38100" dir="2700000" algn="tl">
                  <a:srgbClr val="000000">
                    <a:alpha val="43137"/>
                  </a:srgbClr>
                </a:outerShdw>
              </a:effectLst>
              <a:latin typeface="Trebuchet MS" pitchFamily="34" charset="0"/>
            </a:endParaRPr>
          </a:p>
        </p:txBody>
      </p:sp>
      <p:sp>
        <p:nvSpPr>
          <p:cNvPr id="3" name="Content Placeholder 2"/>
          <p:cNvSpPr>
            <a:spLocks noGrp="1"/>
          </p:cNvSpPr>
          <p:nvPr>
            <p:ph sz="half" idx="1"/>
          </p:nvPr>
        </p:nvSpPr>
        <p:spPr>
          <a:xfrm>
            <a:off x="457200" y="1600200"/>
            <a:ext cx="8077200" cy="4724400"/>
          </a:xfrm>
          <a:solidFill>
            <a:schemeClr val="bg1">
              <a:alpha val="77000"/>
            </a:schemeClr>
          </a:solidFill>
          <a:scene3d>
            <a:camera prst="orthographicFront"/>
            <a:lightRig rig="threePt" dir="t"/>
          </a:scene3d>
          <a:sp3d>
            <a:bevelT w="165100" prst="coolSlant"/>
          </a:sp3d>
        </p:spPr>
        <p:txBody>
          <a:bodyPr>
            <a:normAutofit fontScale="92500" lnSpcReduction="20000"/>
          </a:bodyPr>
          <a:lstStyle/>
          <a:p>
            <a:pPr marL="0" indent="0">
              <a:buNone/>
            </a:pPr>
            <a:r>
              <a:rPr lang="en-US" dirty="0" smtClean="0">
                <a:latin typeface="Trebuchet MS" pitchFamily="34" charset="0"/>
              </a:rPr>
              <a:t>Ho:   </a:t>
            </a:r>
            <a:r>
              <a:rPr lang="en-US" baseline="-25000" dirty="0" smtClean="0">
                <a:latin typeface="Trebuchet MS" pitchFamily="34" charset="0"/>
              </a:rPr>
              <a:t>1</a:t>
            </a:r>
            <a:r>
              <a:rPr lang="en-US" dirty="0" smtClean="0">
                <a:latin typeface="Trebuchet MS" pitchFamily="34" charset="0"/>
              </a:rPr>
              <a:t> =    </a:t>
            </a:r>
            <a:r>
              <a:rPr lang="en-US" baseline="-25000" dirty="0" smtClean="0">
                <a:latin typeface="Trebuchet MS" pitchFamily="34" charset="0"/>
              </a:rPr>
              <a:t>2</a:t>
            </a:r>
            <a:r>
              <a:rPr lang="en-US" dirty="0" smtClean="0">
                <a:latin typeface="Trebuchet MS" pitchFamily="34" charset="0"/>
              </a:rPr>
              <a:t>            Ha:   </a:t>
            </a:r>
            <a:r>
              <a:rPr lang="en-US" baseline="-25000" dirty="0" smtClean="0">
                <a:latin typeface="Trebuchet MS" pitchFamily="34" charset="0"/>
              </a:rPr>
              <a:t>1</a:t>
            </a:r>
            <a:r>
              <a:rPr lang="en-US" dirty="0" smtClean="0">
                <a:latin typeface="Trebuchet MS" pitchFamily="34" charset="0"/>
              </a:rPr>
              <a:t>        </a:t>
            </a:r>
            <a:r>
              <a:rPr lang="en-US" baseline="-25000" dirty="0" smtClean="0">
                <a:latin typeface="Trebuchet MS" pitchFamily="34" charset="0"/>
              </a:rPr>
              <a:t>2</a:t>
            </a:r>
            <a:r>
              <a:rPr lang="en-US" dirty="0" smtClean="0">
                <a:latin typeface="Trebuchet MS" pitchFamily="34" charset="0"/>
              </a:rPr>
              <a:t> </a:t>
            </a:r>
          </a:p>
          <a:p>
            <a:pPr marL="0" indent="0">
              <a:buNone/>
            </a:pPr>
            <a:endParaRPr lang="en-US" dirty="0" smtClean="0">
              <a:latin typeface="Trebuchet MS" pitchFamily="34" charset="0"/>
            </a:endParaRPr>
          </a:p>
          <a:p>
            <a:pPr marL="0" indent="0">
              <a:buNone/>
            </a:pPr>
            <a:r>
              <a:rPr lang="en-US" dirty="0" smtClean="0">
                <a:latin typeface="Trebuchet MS" pitchFamily="34" charset="0"/>
              </a:rPr>
              <a:t>                                   = 2.246</a:t>
            </a:r>
          </a:p>
          <a:p>
            <a:pPr marL="0" indent="0">
              <a:buNone/>
            </a:pPr>
            <a:endParaRPr lang="en-US" dirty="0">
              <a:latin typeface="Trebuchet MS" pitchFamily="34" charset="0"/>
            </a:endParaRPr>
          </a:p>
          <a:p>
            <a:pPr marL="0" indent="0">
              <a:buNone/>
            </a:pPr>
            <a:endParaRPr lang="en-US" dirty="0" smtClean="0">
              <a:latin typeface="Trebuchet MS" pitchFamily="34" charset="0"/>
            </a:endParaRPr>
          </a:p>
          <a:p>
            <a:pPr marL="0" indent="0">
              <a:buNone/>
            </a:pPr>
            <a:r>
              <a:rPr lang="en-US" dirty="0" smtClean="0">
                <a:latin typeface="Trebuchet MS" pitchFamily="34" charset="0"/>
              </a:rPr>
              <a:t>P(t   2.246   </a:t>
            </a:r>
            <a:r>
              <a:rPr lang="en-US" dirty="0" err="1" smtClean="0">
                <a:latin typeface="Trebuchet MS" pitchFamily="34" charset="0"/>
              </a:rPr>
              <a:t>df</a:t>
            </a:r>
            <a:r>
              <a:rPr lang="en-US" dirty="0" smtClean="0">
                <a:latin typeface="Trebuchet MS" pitchFamily="34" charset="0"/>
              </a:rPr>
              <a:t>= 3.30016) = 0.051</a:t>
            </a:r>
          </a:p>
          <a:p>
            <a:pPr marL="0" indent="0">
              <a:buNone/>
            </a:pPr>
            <a:endParaRPr lang="en-US" dirty="0" smtClean="0">
              <a:latin typeface="Trebuchet MS" pitchFamily="34" charset="0"/>
            </a:endParaRPr>
          </a:p>
          <a:p>
            <a:pPr marL="0" indent="0">
              <a:buNone/>
            </a:pPr>
            <a:r>
              <a:rPr lang="en-US" dirty="0" smtClean="0">
                <a:latin typeface="Trebuchet MS" pitchFamily="34" charset="0"/>
              </a:rPr>
              <a:t>We fail to reject Ho because our p-value is greater than alpha = 0.05.</a:t>
            </a:r>
          </a:p>
          <a:p>
            <a:pPr marL="0" indent="0">
              <a:buNone/>
            </a:pPr>
            <a:r>
              <a:rPr lang="en-US" dirty="0" smtClean="0">
                <a:latin typeface="Trebuchet MS" pitchFamily="34" charset="0"/>
              </a:rPr>
              <a:t>We have sufficient evidence that the number of swipes of all nails is equal to the number of swipes for the glitter.  </a:t>
            </a:r>
          </a:p>
          <a:p>
            <a:pPr marL="0" indent="0">
              <a:buNone/>
            </a:pPr>
            <a:endParaRPr lang="en-US" dirty="0" smtClean="0">
              <a:latin typeface="Trebuchet MS" pitchFamily="34" charset="0"/>
            </a:endParaRPr>
          </a:p>
          <a:p>
            <a:pPr marL="0" indent="0">
              <a:buNone/>
            </a:pPr>
            <a:endParaRPr lang="en-US" dirty="0">
              <a:latin typeface="Trebuchet MS" pitchFamily="34" charset="0"/>
            </a:endParaRP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914400" y="1600200"/>
            <a:ext cx="676275" cy="5429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676400" y="1600200"/>
            <a:ext cx="676275" cy="5429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810000" y="1600200"/>
            <a:ext cx="669925" cy="5429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724400" y="1600200"/>
            <a:ext cx="669925" cy="5429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Rectangle 3"/>
          <p:cNvSpPr/>
          <p:nvPr/>
        </p:nvSpPr>
        <p:spPr>
          <a:xfrm>
            <a:off x="4419600" y="1524000"/>
            <a:ext cx="364202" cy="523220"/>
          </a:xfrm>
          <a:prstGeom prst="rect">
            <a:avLst/>
          </a:prstGeom>
        </p:spPr>
        <p:txBody>
          <a:bodyPr wrap="none">
            <a:spAutoFit/>
          </a:bodyPr>
          <a:lstStyle/>
          <a:p>
            <a:r>
              <a:rPr lang="en-US" sz="2800" dirty="0"/>
              <a:t>&gt;</a:t>
            </a:r>
          </a:p>
        </p:txBody>
      </p:sp>
      <p:pic>
        <p:nvPicPr>
          <p:cNvPr id="3078" name="Picture 6"/>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524000" y="2133600"/>
            <a:ext cx="2743200" cy="8048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438400" y="2667000"/>
            <a:ext cx="1646237" cy="914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81" name="Picture 9"/>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838200" y="3429000"/>
            <a:ext cx="609600" cy="749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82" name="Picture 10"/>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1949405" y="3352800"/>
            <a:ext cx="639763" cy="8112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023653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58000"/>
            <a:lum/>
          </a:blip>
          <a:srcRect/>
          <a:stretch>
            <a:fillRect t="-10000" b="-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 Squared Test for Independence</a:t>
            </a:r>
            <a:endParaRPr lang="en-US" dirty="0"/>
          </a:p>
        </p:txBody>
      </p:sp>
      <p:sp>
        <p:nvSpPr>
          <p:cNvPr id="3" name="Content Placeholder 2"/>
          <p:cNvSpPr>
            <a:spLocks noGrp="1"/>
          </p:cNvSpPr>
          <p:nvPr>
            <p:ph sz="half" idx="1"/>
          </p:nvPr>
        </p:nvSpPr>
        <p:spPr/>
        <p:txBody>
          <a:bodyPr/>
          <a:lstStyle/>
          <a:p>
            <a:pPr marL="0" indent="0" algn="ctr">
              <a:buNone/>
            </a:pPr>
            <a:r>
              <a:rPr lang="en-US" dirty="0" smtClean="0"/>
              <a:t>ASSUMPTIONS</a:t>
            </a:r>
          </a:p>
          <a:p>
            <a:pPr marL="514350" indent="-514350">
              <a:buFont typeface="+mj-lt"/>
              <a:buAutoNum type="arabicPeriod"/>
            </a:pPr>
            <a:r>
              <a:rPr lang="en-US" dirty="0" smtClean="0"/>
              <a:t>Categorical Data</a:t>
            </a:r>
          </a:p>
          <a:p>
            <a:pPr marL="514350" indent="-514350">
              <a:buFont typeface="+mj-lt"/>
              <a:buAutoNum type="arabicPeriod"/>
            </a:pPr>
            <a:r>
              <a:rPr lang="en-US" dirty="0" smtClean="0"/>
              <a:t>SRS</a:t>
            </a:r>
          </a:p>
          <a:p>
            <a:pPr marL="514350" indent="-514350">
              <a:buFont typeface="+mj-lt"/>
              <a:buAutoNum type="arabicPeriod"/>
            </a:pPr>
            <a:r>
              <a:rPr lang="en-US" dirty="0" smtClean="0"/>
              <a:t>All expected cell </a:t>
            </a:r>
            <a:r>
              <a:rPr lang="en-US" dirty="0"/>
              <a:t>counts are  ≥ </a:t>
            </a:r>
            <a:r>
              <a:rPr lang="en-US" dirty="0" smtClean="0"/>
              <a:t>5</a:t>
            </a:r>
            <a:endParaRPr lang="en-US" dirty="0"/>
          </a:p>
        </p:txBody>
      </p:sp>
      <p:sp>
        <p:nvSpPr>
          <p:cNvPr id="4" name="Content Placeholder 3"/>
          <p:cNvSpPr>
            <a:spLocks noGrp="1"/>
          </p:cNvSpPr>
          <p:nvPr>
            <p:ph sz="half" idx="2"/>
          </p:nvPr>
        </p:nvSpPr>
        <p:spPr/>
        <p:txBody>
          <a:bodyPr/>
          <a:lstStyle/>
          <a:p>
            <a:pPr marL="0" indent="0" algn="ctr">
              <a:buNone/>
            </a:pPr>
            <a:r>
              <a:rPr lang="en-US" dirty="0" smtClean="0"/>
              <a:t>CHECKS</a:t>
            </a:r>
          </a:p>
          <a:p>
            <a:pPr marL="514350" indent="-514350">
              <a:buFont typeface="+mj-lt"/>
              <a:buAutoNum type="arabicPeriod"/>
            </a:pPr>
            <a:r>
              <a:rPr lang="en-US" dirty="0" smtClean="0"/>
              <a:t>Yes, variation of color and number of swipes are in categories</a:t>
            </a:r>
          </a:p>
          <a:p>
            <a:pPr marL="514350" indent="-514350">
              <a:buFont typeface="+mj-lt"/>
              <a:buAutoNum type="arabicPeriod"/>
            </a:pPr>
            <a:r>
              <a:rPr lang="en-US" dirty="0" smtClean="0"/>
              <a:t>Data is randomized but not from an SRS</a:t>
            </a:r>
          </a:p>
          <a:p>
            <a:pPr marL="514350" indent="-514350">
              <a:buFont typeface="+mj-lt"/>
              <a:buAutoNum type="arabicPeriod"/>
            </a:pPr>
            <a:r>
              <a:rPr lang="en-US" dirty="0" smtClean="0"/>
              <a:t>8 out of 12 of </a:t>
            </a:r>
            <a:r>
              <a:rPr lang="en-US" dirty="0"/>
              <a:t>cell counts are </a:t>
            </a:r>
            <a:r>
              <a:rPr lang="en-US" dirty="0" smtClean="0"/>
              <a:t>≤ 5</a:t>
            </a:r>
            <a:endParaRPr lang="en-US" dirty="0"/>
          </a:p>
        </p:txBody>
      </p:sp>
    </p:spTree>
    <p:extLst>
      <p:ext uri="{BB962C8B-B14F-4D97-AF65-F5344CB8AC3E}">
        <p14:creationId xmlns:p14="http://schemas.microsoft.com/office/powerpoint/2010/main" xmlns="" val="31917176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63000"/>
            <a:lum/>
          </a:blip>
          <a:srcRect/>
          <a:stretch>
            <a:fillRect t="-10000" b="-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 Squared Test for Independence</a:t>
            </a:r>
            <a:endParaRPr lang="en-US" dirty="0"/>
          </a:p>
        </p:txBody>
      </p:sp>
      <p:sp>
        <p:nvSpPr>
          <p:cNvPr id="5" name="TextBox 4"/>
          <p:cNvSpPr txBox="1"/>
          <p:nvPr/>
        </p:nvSpPr>
        <p:spPr>
          <a:xfrm>
            <a:off x="304800" y="1295400"/>
            <a:ext cx="8534400" cy="6555641"/>
          </a:xfrm>
          <a:prstGeom prst="rect">
            <a:avLst/>
          </a:prstGeom>
          <a:noFill/>
        </p:spPr>
        <p:txBody>
          <a:bodyPr wrap="square" rtlCol="0">
            <a:spAutoFit/>
          </a:bodyPr>
          <a:lstStyle/>
          <a:p>
            <a:r>
              <a:rPr lang="en-US" sz="2800" dirty="0" smtClean="0"/>
              <a:t>Ho: There is no association between the color and amount of swipes</a:t>
            </a:r>
          </a:p>
          <a:p>
            <a:r>
              <a:rPr lang="en-US" sz="2800" dirty="0" smtClean="0"/>
              <a:t>Ha: There is an association between the color and amount of swipes</a:t>
            </a:r>
          </a:p>
          <a:p>
            <a:endParaRPr lang="en-US" sz="2800" dirty="0"/>
          </a:p>
          <a:p>
            <a:r>
              <a:rPr lang="en-US" sz="2800" dirty="0" smtClean="0"/>
              <a:t>                                             = 17.15</a:t>
            </a:r>
          </a:p>
          <a:p>
            <a:endParaRPr lang="en-US" sz="2800" dirty="0" smtClean="0"/>
          </a:p>
          <a:p>
            <a:r>
              <a:rPr lang="en-US" sz="2800" dirty="0" smtClean="0"/>
              <a:t>P(</a:t>
            </a:r>
            <a:r>
              <a:rPr lang="el-GR" sz="2800" dirty="0" smtClean="0"/>
              <a:t>χ2&gt;</a:t>
            </a:r>
            <a:r>
              <a:rPr lang="en-US" sz="2800" dirty="0" smtClean="0"/>
              <a:t>17.15</a:t>
            </a:r>
            <a:r>
              <a:rPr lang="el-GR" sz="2800" dirty="0" smtClean="0"/>
              <a:t>/</a:t>
            </a:r>
            <a:r>
              <a:rPr lang="en-US" sz="2800" dirty="0" err="1" smtClean="0"/>
              <a:t>df</a:t>
            </a:r>
            <a:r>
              <a:rPr lang="en-US" sz="2800" dirty="0" smtClean="0"/>
              <a:t>=6)= 0.0087</a:t>
            </a:r>
          </a:p>
          <a:p>
            <a:endParaRPr lang="en-US" sz="2800" dirty="0"/>
          </a:p>
          <a:p>
            <a:r>
              <a:rPr lang="en-US" sz="2800" dirty="0" smtClean="0"/>
              <a:t>We reject Ho because the p-value is less than </a:t>
            </a:r>
            <a:r>
              <a:rPr lang="el-GR" sz="2800" dirty="0" smtClean="0"/>
              <a:t>α=0.05</a:t>
            </a:r>
            <a:r>
              <a:rPr lang="en-US" sz="2800" dirty="0" smtClean="0"/>
              <a:t>.</a:t>
            </a:r>
          </a:p>
          <a:p>
            <a:r>
              <a:rPr lang="en-US" sz="2800" dirty="0" smtClean="0"/>
              <a:t>There is an association between the color variance and the amount of swipes.</a:t>
            </a:r>
          </a:p>
          <a:p>
            <a:endParaRPr lang="en-US" sz="2800" dirty="0"/>
          </a:p>
          <a:p>
            <a:endParaRPr lang="en-US" sz="2800" dirty="0" smtClean="0"/>
          </a:p>
          <a:p>
            <a:endParaRPr lang="en-US" sz="2800" dirty="0"/>
          </a:p>
        </p:txBody>
      </p:sp>
      <p:pic>
        <p:nvPicPr>
          <p:cNvPr id="4098" name="Picture 2"/>
          <p:cNvPicPr>
            <a:picLocks noGrp="1" noChangeAspect="1" noChangeArrowheads="1"/>
          </p:cNvPicPr>
          <p:nvPr>
            <p:ph sz="half" idx="1"/>
          </p:nvPr>
        </p:nvPicPr>
        <p:blipFill>
          <a:blip r:embed="rId3" cstate="print">
            <a:extLst>
              <a:ext uri="{28A0092B-C50C-407E-A947-70E740481C1C}">
                <a14:useLocalDpi xmlns:a14="http://schemas.microsoft.com/office/drawing/2010/main" xmlns="" val="0"/>
              </a:ext>
            </a:extLst>
          </a:blip>
          <a:srcRect/>
          <a:stretch>
            <a:fillRect/>
          </a:stretch>
        </p:blipFill>
        <p:spPr bwMode="auto">
          <a:xfrm>
            <a:off x="1828800" y="3508176"/>
            <a:ext cx="2895851" cy="8352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262110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G:\STAT Project\Nail Polish 9.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10038"/>
          <a:stretch/>
        </p:blipFill>
        <p:spPr bwMode="auto">
          <a:xfrm>
            <a:off x="-10403" y="0"/>
            <a:ext cx="9154403"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p:txBody>
          <a:bodyPr/>
          <a:lstStyle/>
          <a:p>
            <a:r>
              <a:rPr lang="en-US" dirty="0" smtClean="0">
                <a:latin typeface="Trebuchet MS" pitchFamily="34" charset="0"/>
              </a:rPr>
              <a:t>Overall Opinions</a:t>
            </a:r>
            <a:endParaRPr lang="en-US" dirty="0">
              <a:latin typeface="Trebuchet MS" pitchFamily="34" charset="0"/>
            </a:endParaRPr>
          </a:p>
        </p:txBody>
      </p:sp>
      <p:sp>
        <p:nvSpPr>
          <p:cNvPr id="3" name="Content Placeholder 2"/>
          <p:cNvSpPr>
            <a:spLocks noGrp="1"/>
          </p:cNvSpPr>
          <p:nvPr>
            <p:ph idx="1"/>
          </p:nvPr>
        </p:nvSpPr>
        <p:spPr>
          <a:xfrm>
            <a:off x="457200" y="1524000"/>
            <a:ext cx="8382000" cy="4876800"/>
          </a:xfrm>
        </p:spPr>
        <p:txBody>
          <a:bodyPr>
            <a:normAutofit fontScale="92500" lnSpcReduction="20000"/>
          </a:bodyPr>
          <a:lstStyle/>
          <a:p>
            <a:r>
              <a:rPr lang="en-US" dirty="0" smtClean="0">
                <a:latin typeface="Trebuchet MS" pitchFamily="34" charset="0"/>
              </a:rPr>
              <a:t>Cost of nail polish does not affect the durability</a:t>
            </a:r>
          </a:p>
          <a:p>
            <a:r>
              <a:rPr lang="en-US" dirty="0" smtClean="0">
                <a:latin typeface="Trebuchet MS" pitchFamily="34" charset="0"/>
              </a:rPr>
              <a:t>There is an association between the color variance (light/dark) and the number of swipes of nail polish remover it took to get it off. </a:t>
            </a:r>
          </a:p>
          <a:p>
            <a:r>
              <a:rPr lang="en-US" dirty="0" smtClean="0">
                <a:latin typeface="Trebuchet MS" pitchFamily="34" charset="0"/>
              </a:rPr>
              <a:t> The glitter nail polish didn’t take longer to come off than the regular nail polish. </a:t>
            </a:r>
          </a:p>
          <a:p>
            <a:r>
              <a:rPr lang="en-US" dirty="0" smtClean="0">
                <a:latin typeface="Trebuchet MS" pitchFamily="34" charset="0"/>
              </a:rPr>
              <a:t>In the future, if repeating this project, would suggest taking a larger sample size. </a:t>
            </a:r>
          </a:p>
          <a:p>
            <a:r>
              <a:rPr lang="en-US" dirty="0" smtClean="0">
                <a:latin typeface="Trebuchet MS" pitchFamily="34" charset="0"/>
              </a:rPr>
              <a:t>Overall our tests proved our initial thoughts wrong. </a:t>
            </a:r>
          </a:p>
          <a:p>
            <a:endParaRPr lang="en-US" dirty="0">
              <a:latin typeface="Trebuchet MS" pitchFamily="34" charset="0"/>
            </a:endParaRPr>
          </a:p>
        </p:txBody>
      </p:sp>
    </p:spTree>
    <p:extLst>
      <p:ext uri="{BB962C8B-B14F-4D97-AF65-F5344CB8AC3E}">
        <p14:creationId xmlns:p14="http://schemas.microsoft.com/office/powerpoint/2010/main" xmlns="" val="27256637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G:\STAT Project\Nail Polish 10.jpg"/>
          <p:cNvPicPr>
            <a:picLocks noChangeAspect="1" noChangeArrowheads="1"/>
          </p:cNvPicPr>
          <p:nvPr/>
        </p:nvPicPr>
        <p:blipFill rotWithShape="1">
          <a:blip r:embed="rId2" cstate="print">
            <a:extLst>
              <a:ext uri="{BEBA8EAE-BF5A-486C-A8C5-ECC9F3942E4B}">
                <a14:imgProps xmlns:a14="http://schemas.microsoft.com/office/drawing/2010/main" xmlns="">
                  <a14:imgLayer r:embed="rId3">
                    <a14:imgEffect>
                      <a14:artisticLineDrawing/>
                    </a14:imgEffect>
                  </a14:imgLayer>
                </a14:imgProps>
              </a:ext>
              <a:ext uri="{28A0092B-C50C-407E-A947-70E740481C1C}">
                <a14:useLocalDpi xmlns:a14="http://schemas.microsoft.com/office/drawing/2010/main" xmlns="" val="0"/>
              </a:ext>
            </a:extLst>
          </a:blip>
          <a:srcRect t="13125" b="13737"/>
          <a:stretch/>
        </p:blipFill>
        <p:spPr bwMode="auto">
          <a:xfrm>
            <a:off x="-1" y="0"/>
            <a:ext cx="9144001" cy="6858000"/>
          </a:xfrm>
          <a:prstGeom prst="rect">
            <a:avLst/>
          </a:prstGeom>
          <a:noFill/>
          <a:effectLst>
            <a:glow rad="127000">
              <a:schemeClr val="accent1">
                <a:alpha val="60000"/>
              </a:schemeClr>
            </a:glow>
            <a:softEdge rad="190500"/>
          </a:effectLst>
          <a:extLst>
            <a:ext uri="{909E8E84-426E-40DD-AFC4-6F175D3DCCD1}">
              <a14:hiddenFill xmlns:a14="http://schemas.microsoft.com/office/drawing/2010/main" xmlns="">
                <a:solidFill>
                  <a:srgbClr val="FFFFFF"/>
                </a:solidFill>
              </a14:hiddenFill>
            </a:ext>
          </a:extLst>
        </p:spPr>
      </p:pic>
      <p:sp>
        <p:nvSpPr>
          <p:cNvPr id="4" name="Title 3"/>
          <p:cNvSpPr>
            <a:spLocks noGrp="1"/>
          </p:cNvSpPr>
          <p:nvPr>
            <p:ph type="title"/>
          </p:nvPr>
        </p:nvSpPr>
        <p:spPr/>
        <p:txBody>
          <a:bodyPr>
            <a:normAutofit/>
          </a:bodyPr>
          <a:lstStyle/>
          <a:p>
            <a:r>
              <a:rPr lang="en-US" sz="3600" dirty="0" smtClean="0">
                <a:solidFill>
                  <a:schemeClr val="accent2">
                    <a:lumMod val="75000"/>
                  </a:schemeClr>
                </a:solidFill>
                <a:latin typeface="Trebuchet MS" pitchFamily="34" charset="0"/>
              </a:rPr>
              <a:t>Application to the Population</a:t>
            </a:r>
            <a:endParaRPr lang="en-US" sz="3600" dirty="0">
              <a:solidFill>
                <a:schemeClr val="accent2">
                  <a:lumMod val="75000"/>
                </a:schemeClr>
              </a:solidFill>
              <a:latin typeface="Trebuchet MS" pitchFamily="34" charset="0"/>
            </a:endParaRPr>
          </a:p>
        </p:txBody>
      </p:sp>
      <p:sp>
        <p:nvSpPr>
          <p:cNvPr id="5" name="Content Placeholder 4"/>
          <p:cNvSpPr>
            <a:spLocks noGrp="1"/>
          </p:cNvSpPr>
          <p:nvPr>
            <p:ph idx="1"/>
          </p:nvPr>
        </p:nvSpPr>
        <p:spPr>
          <a:xfrm>
            <a:off x="152399" y="1143000"/>
            <a:ext cx="8839200" cy="4972632"/>
          </a:xfrm>
        </p:spPr>
        <p:txBody>
          <a:bodyPr/>
          <a:lstStyle/>
          <a:p>
            <a:r>
              <a:rPr lang="en-US" dirty="0" smtClean="0">
                <a:latin typeface="Trebuchet MS" pitchFamily="34" charset="0"/>
              </a:rPr>
              <a:t>The population at large could use our information, or similar information with larger data in nail salons in order to see which nail products to purchase according to their business strategy. </a:t>
            </a:r>
          </a:p>
          <a:p>
            <a:pPr lvl="1"/>
            <a:r>
              <a:rPr lang="en-US" dirty="0" smtClean="0">
                <a:latin typeface="Trebuchet MS" pitchFamily="34" charset="0"/>
              </a:rPr>
              <a:t>Some nail salons would preferably have cheaper nail polish that comes off quicker</a:t>
            </a:r>
          </a:p>
          <a:p>
            <a:pPr lvl="1"/>
            <a:r>
              <a:rPr lang="en-US" dirty="0" smtClean="0">
                <a:latin typeface="Trebuchet MS" pitchFamily="34" charset="0"/>
              </a:rPr>
              <a:t>Others might want customer satisfaction and get the best nail products. </a:t>
            </a:r>
            <a:endParaRPr lang="en-US" dirty="0">
              <a:latin typeface="Trebuchet MS" pitchFamily="34" charset="0"/>
            </a:endParaRPr>
          </a:p>
        </p:txBody>
      </p:sp>
    </p:spTree>
    <p:extLst>
      <p:ext uri="{BB962C8B-B14F-4D97-AF65-F5344CB8AC3E}">
        <p14:creationId xmlns:p14="http://schemas.microsoft.com/office/powerpoint/2010/main" xmlns="" val="28216704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F:\STAT Project\Nail Polish 5.jpg"/>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artisticPaintStrokes/>
                    </a14:imgEffect>
                  </a14:imgLayer>
                </a14:imgProps>
              </a:ext>
              <a:ext uri="{28A0092B-C50C-407E-A947-70E740481C1C}">
                <a14:useLocalDpi xmlns:a14="http://schemas.microsoft.com/office/drawing/2010/main" xmlns="" val="0"/>
              </a:ext>
            </a:extLst>
          </a:blip>
          <a:srcRect/>
          <a:stretch>
            <a:fillRect/>
          </a:stretch>
        </p:blipFill>
        <p:spPr bwMode="auto">
          <a:xfrm>
            <a:off x="-38100" y="-25400"/>
            <a:ext cx="9182100" cy="68834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a:xfrm>
            <a:off x="2590800" y="274638"/>
            <a:ext cx="3962400" cy="1143000"/>
          </a:xfrm>
          <a:solidFill>
            <a:schemeClr val="accent6">
              <a:lumMod val="40000"/>
              <a:lumOff val="60000"/>
              <a:alpha val="71000"/>
            </a:schemeClr>
          </a:solidFill>
        </p:spPr>
        <p:txBody>
          <a:bodyPr/>
          <a:lstStyle/>
          <a:p>
            <a:r>
              <a:rPr lang="en-US" dirty="0" smtClean="0">
                <a:latin typeface="Trebuchet MS" pitchFamily="34" charset="0"/>
              </a:rPr>
              <a:t>Possible Errors</a:t>
            </a:r>
            <a:endParaRPr lang="en-US" dirty="0">
              <a:latin typeface="Trebuchet MS" pitchFamily="34" charset="0"/>
            </a:endParaRPr>
          </a:p>
        </p:txBody>
      </p:sp>
      <p:sp>
        <p:nvSpPr>
          <p:cNvPr id="3" name="Content Placeholder 2"/>
          <p:cNvSpPr>
            <a:spLocks noGrp="1"/>
          </p:cNvSpPr>
          <p:nvPr>
            <p:ph idx="1"/>
          </p:nvPr>
        </p:nvSpPr>
        <p:spPr>
          <a:xfrm>
            <a:off x="457200" y="1981201"/>
            <a:ext cx="8229600" cy="3276599"/>
          </a:xfrm>
          <a:solidFill>
            <a:schemeClr val="accent6">
              <a:lumMod val="40000"/>
              <a:lumOff val="60000"/>
              <a:alpha val="69000"/>
            </a:schemeClr>
          </a:solidFill>
        </p:spPr>
        <p:txBody>
          <a:bodyPr>
            <a:normAutofit fontScale="85000" lnSpcReduction="20000"/>
          </a:bodyPr>
          <a:lstStyle/>
          <a:p>
            <a:r>
              <a:rPr lang="en-US" dirty="0" smtClean="0">
                <a:latin typeface="Trebuchet MS" pitchFamily="34" charset="0"/>
              </a:rPr>
              <a:t>Pressure of cotton ball while removing nail polish</a:t>
            </a:r>
          </a:p>
          <a:p>
            <a:r>
              <a:rPr lang="en-US" dirty="0" smtClean="0">
                <a:latin typeface="Trebuchet MS" pitchFamily="34" charset="0"/>
              </a:rPr>
              <a:t>Amount of remover on cotton ball</a:t>
            </a:r>
          </a:p>
          <a:p>
            <a:r>
              <a:rPr lang="en-US" dirty="0" smtClean="0">
                <a:latin typeface="Trebuchet MS" pitchFamily="34" charset="0"/>
              </a:rPr>
              <a:t>Size of nail proved to be positive slope</a:t>
            </a:r>
          </a:p>
          <a:p>
            <a:pPr lvl="1"/>
            <a:r>
              <a:rPr lang="en-US" dirty="0" smtClean="0">
                <a:latin typeface="Trebuchet MS" pitchFamily="34" charset="0"/>
              </a:rPr>
              <a:t>Could effect entire results</a:t>
            </a:r>
          </a:p>
          <a:p>
            <a:pPr lvl="1"/>
            <a:r>
              <a:rPr lang="en-US" dirty="0" smtClean="0">
                <a:latin typeface="Trebuchet MS" pitchFamily="34" charset="0"/>
              </a:rPr>
              <a:t>Areas so close, not huge affect</a:t>
            </a:r>
          </a:p>
          <a:p>
            <a:r>
              <a:rPr lang="en-US" dirty="0" smtClean="0">
                <a:latin typeface="Trebuchet MS" pitchFamily="34" charset="0"/>
              </a:rPr>
              <a:t>Some bias on randomization</a:t>
            </a:r>
          </a:p>
          <a:p>
            <a:r>
              <a:rPr lang="en-US" dirty="0" smtClean="0">
                <a:latin typeface="Trebuchet MS" pitchFamily="34" charset="0"/>
              </a:rPr>
              <a:t>Not having every brand and color of nail polish</a:t>
            </a:r>
          </a:p>
          <a:p>
            <a:r>
              <a:rPr lang="en-US" dirty="0" smtClean="0">
                <a:latin typeface="Trebuchet MS" pitchFamily="34" charset="0"/>
              </a:rPr>
              <a:t>Sally Hansen Nail Polish Remover</a:t>
            </a:r>
            <a:endParaRPr lang="en-US" dirty="0">
              <a:latin typeface="Trebuchet MS" pitchFamily="34" charset="0"/>
            </a:endParaRPr>
          </a:p>
        </p:txBody>
      </p:sp>
      <p:pic>
        <p:nvPicPr>
          <p:cNvPr id="1026" name="Picture 2" descr="C:\Users\Basement PC\AppData\Local\Microsoft\Windows\Temporary Internet Files\Content.IE5\LCBQWS3S\MC900104748[1].wmf"/>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543800" y="228600"/>
            <a:ext cx="1401623" cy="1471002"/>
          </a:xfrm>
          <a:prstGeom prst="rect">
            <a:avLst/>
          </a:prstGeom>
          <a:noFill/>
          <a:extLst>
            <a:ext uri="{909E8E84-426E-40DD-AFC4-6F175D3DCCD1}">
              <a14:hiddenFill xmlns:a14="http://schemas.microsoft.com/office/drawing/2010/main" xmlns="">
                <a:solidFill>
                  <a:srgbClr val="FFFFFF"/>
                </a:solidFill>
              </a14:hiddenFill>
            </a:ext>
          </a:extLst>
        </p:spPr>
      </p:pic>
      <p:pic>
        <p:nvPicPr>
          <p:cNvPr id="1027" name="Picture 3" descr="C:\Users\Basement PC\AppData\Local\Microsoft\Windows\Temporary Internet Files\Content.IE5\BE0HPKR3\MC900304323[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28600" y="589654"/>
            <a:ext cx="1533509" cy="62954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433268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066800"/>
          </a:xfrm>
          <a:noFill/>
        </p:spPr>
        <p:style>
          <a:lnRef idx="0">
            <a:schemeClr val="accent2"/>
          </a:lnRef>
          <a:fillRef idx="3">
            <a:schemeClr val="accent2"/>
          </a:fillRef>
          <a:effectRef idx="3">
            <a:schemeClr val="accent2"/>
          </a:effectRef>
          <a:fontRef idx="minor">
            <a:schemeClr val="lt1"/>
          </a:fontRef>
        </p:style>
        <p:txBody>
          <a:bodyPr/>
          <a:lstStyle/>
          <a:p>
            <a:pPr algn="ct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rebuchet MS" pitchFamily="34" charset="0"/>
              </a:rPr>
              <a:t>The History of Nail Polish</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rebuchet MS" pitchFamily="34" charset="0"/>
            </a:endParaRPr>
          </a:p>
        </p:txBody>
      </p:sp>
      <p:sp>
        <p:nvSpPr>
          <p:cNvPr id="5" name="Content Placeholder 4"/>
          <p:cNvSpPr>
            <a:spLocks noGrp="1"/>
          </p:cNvSpPr>
          <p:nvPr>
            <p:ph idx="1"/>
          </p:nvPr>
        </p:nvSpPr>
        <p:spPr>
          <a:xfrm>
            <a:off x="457200" y="1600200"/>
            <a:ext cx="5029200" cy="4876800"/>
          </a:xfrm>
        </p:spPr>
        <p:txBody>
          <a:bodyPr>
            <a:normAutofit fontScale="70000" lnSpcReduction="20000"/>
          </a:bodyPr>
          <a:lstStyle/>
          <a:p>
            <a:r>
              <a:rPr lang="en-US" dirty="0" smtClean="0">
                <a:solidFill>
                  <a:schemeClr val="bg1"/>
                </a:solidFill>
                <a:latin typeface="Trebuchet MS" pitchFamily="34" charset="0"/>
              </a:rPr>
              <a:t>Egyptians</a:t>
            </a:r>
          </a:p>
          <a:p>
            <a:pPr lvl="1"/>
            <a:r>
              <a:rPr lang="en-US" dirty="0">
                <a:solidFill>
                  <a:schemeClr val="bg1"/>
                </a:solidFill>
                <a:latin typeface="Trebuchet MS" pitchFamily="34" charset="0"/>
              </a:rPr>
              <a:t>U</a:t>
            </a:r>
            <a:r>
              <a:rPr lang="en-US" dirty="0" smtClean="0">
                <a:solidFill>
                  <a:schemeClr val="bg1"/>
                </a:solidFill>
                <a:latin typeface="Trebuchet MS" pitchFamily="34" charset="0"/>
              </a:rPr>
              <a:t>sed reddish-brown stains derived from henna to color nails and fingertips</a:t>
            </a:r>
          </a:p>
          <a:p>
            <a:pPr lvl="1"/>
            <a:r>
              <a:rPr lang="en-US" dirty="0" smtClean="0">
                <a:solidFill>
                  <a:schemeClr val="bg1"/>
                </a:solidFill>
                <a:latin typeface="Trebuchet MS" pitchFamily="34" charset="0"/>
              </a:rPr>
              <a:t>Signified social order</a:t>
            </a:r>
          </a:p>
          <a:p>
            <a:r>
              <a:rPr lang="en-US" dirty="0" smtClean="0">
                <a:solidFill>
                  <a:schemeClr val="bg1"/>
                </a:solidFill>
                <a:latin typeface="Trebuchet MS" pitchFamily="34" charset="0"/>
              </a:rPr>
              <a:t>Chinese</a:t>
            </a:r>
          </a:p>
          <a:p>
            <a:pPr lvl="1"/>
            <a:r>
              <a:rPr lang="en-US" dirty="0" smtClean="0">
                <a:solidFill>
                  <a:schemeClr val="bg1"/>
                </a:solidFill>
                <a:latin typeface="Trebuchet MS" pitchFamily="34" charset="0"/>
              </a:rPr>
              <a:t>Used colored lacquer: gum arabic, egg whites, gelatin, beeswax</a:t>
            </a:r>
          </a:p>
          <a:p>
            <a:pPr lvl="1"/>
            <a:r>
              <a:rPr lang="en-US" dirty="0" smtClean="0">
                <a:solidFill>
                  <a:schemeClr val="bg1"/>
                </a:solidFill>
                <a:latin typeface="Trebuchet MS" pitchFamily="34" charset="0"/>
              </a:rPr>
              <a:t>Colors chosen by royalty</a:t>
            </a:r>
          </a:p>
          <a:p>
            <a:r>
              <a:rPr lang="en-US" dirty="0" smtClean="0">
                <a:solidFill>
                  <a:schemeClr val="bg1"/>
                </a:solidFill>
                <a:latin typeface="Trebuchet MS" pitchFamily="34" charset="0"/>
              </a:rPr>
              <a:t>1920s and 1930s</a:t>
            </a:r>
          </a:p>
          <a:p>
            <a:pPr lvl="1"/>
            <a:r>
              <a:rPr lang="en-US" dirty="0" smtClean="0">
                <a:solidFill>
                  <a:schemeClr val="bg1"/>
                </a:solidFill>
                <a:latin typeface="Trebuchet MS" pitchFamily="34" charset="0"/>
              </a:rPr>
              <a:t>French make-up artist, Michelle Menard, invented the modern, glossy nail polish</a:t>
            </a:r>
          </a:p>
          <a:p>
            <a:pPr lvl="2"/>
            <a:r>
              <a:rPr lang="en-US" dirty="0" smtClean="0">
                <a:solidFill>
                  <a:schemeClr val="bg1"/>
                </a:solidFill>
                <a:latin typeface="Trebuchet MS" pitchFamily="34" charset="0"/>
              </a:rPr>
              <a:t>Similar to car paint</a:t>
            </a:r>
          </a:p>
          <a:p>
            <a:pPr lvl="1"/>
            <a:r>
              <a:rPr lang="en-US" dirty="0" smtClean="0">
                <a:solidFill>
                  <a:schemeClr val="bg1"/>
                </a:solidFill>
                <a:latin typeface="Trebuchet MS" pitchFamily="34" charset="0"/>
              </a:rPr>
              <a:t>Revlon= first modern nail polish brand</a:t>
            </a:r>
          </a:p>
        </p:txBody>
      </p:sp>
      <p:pic>
        <p:nvPicPr>
          <p:cNvPr id="13314" name="Picture 2" descr="http://s4.hubimg.com/u/1598251_f496.jpg"/>
          <p:cNvPicPr>
            <a:picLocks noChangeAspect="1" noChangeArrowheads="1"/>
          </p:cNvPicPr>
          <p:nvPr/>
        </p:nvPicPr>
        <p:blipFill>
          <a:blip r:embed="rId3" cstate="print"/>
          <a:srcRect l="3226" t="5971" r="1613" b="1493"/>
          <a:stretch>
            <a:fillRect/>
          </a:stretch>
        </p:blipFill>
        <p:spPr bwMode="auto">
          <a:xfrm>
            <a:off x="5867400" y="2057400"/>
            <a:ext cx="3048000" cy="3202983"/>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13322" name="Picture 10" descr="C:\Users\lawlor.k519\AppData\Local\Microsoft\Windows\Temporary Internet Files\Content.IE5\E2H33UFT\MC900212165[1].wmf"/>
          <p:cNvPicPr>
            <a:picLocks noChangeAspect="1" noChangeArrowheads="1"/>
          </p:cNvPicPr>
          <p:nvPr/>
        </p:nvPicPr>
        <p:blipFill>
          <a:blip r:embed="rId4" cstate="print"/>
          <a:srcRect/>
          <a:stretch>
            <a:fillRect/>
          </a:stretch>
        </p:blipFill>
        <p:spPr bwMode="auto">
          <a:xfrm rot="20300872">
            <a:off x="222193" y="470594"/>
            <a:ext cx="1084328" cy="970821"/>
          </a:xfrm>
          <a:prstGeom prst="rect">
            <a:avLst/>
          </a:prstGeom>
          <a:noFill/>
        </p:spPr>
      </p:pic>
      <p:pic>
        <p:nvPicPr>
          <p:cNvPr id="13323" name="Picture 11" descr="C:\Users\lawlor.k519\AppData\Local\Microsoft\Windows\Temporary Internet Files\Content.IE5\GI5D5916\MC900365772[1].wmf"/>
          <p:cNvPicPr>
            <a:picLocks noChangeAspect="1" noChangeArrowheads="1"/>
          </p:cNvPicPr>
          <p:nvPr/>
        </p:nvPicPr>
        <p:blipFill>
          <a:blip r:embed="rId5" cstate="print"/>
          <a:srcRect/>
          <a:stretch>
            <a:fillRect/>
          </a:stretch>
        </p:blipFill>
        <p:spPr bwMode="auto">
          <a:xfrm rot="1484435">
            <a:off x="7853264" y="565211"/>
            <a:ext cx="1116571" cy="107719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STAT Project\Nail Polish 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 y="0"/>
            <a:ext cx="9144001"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a:solidFill>
            <a:srgbClr val="FF0066">
              <a:alpha val="41000"/>
            </a:srgbClr>
          </a:solidFill>
          <a:scene3d>
            <a:camera prst="orthographicFront"/>
            <a:lightRig rig="threePt" dir="t"/>
          </a:scene3d>
          <a:sp3d>
            <a:bevelT w="165100" prst="coolSlant"/>
          </a:sp3d>
        </p:spPr>
        <p:txBody>
          <a:bodyPr/>
          <a:lstStyle/>
          <a:p>
            <a:r>
              <a:rPr lang="en-US" dirty="0" smtClean="0">
                <a:ln>
                  <a:solidFill>
                    <a:schemeClr val="bg1"/>
                  </a:solidFill>
                </a:ln>
                <a:solidFill>
                  <a:schemeClr val="bg1"/>
                </a:solidFill>
                <a:effectLst>
                  <a:outerShdw blurRad="38100" dist="38100" dir="2700000" algn="tl">
                    <a:srgbClr val="000000">
                      <a:alpha val="43137"/>
                    </a:srgbClr>
                  </a:outerShdw>
                </a:effectLst>
                <a:latin typeface="Trebuchet MS" pitchFamily="34" charset="0"/>
              </a:rPr>
              <a:t>Durability of Nail Polish</a:t>
            </a:r>
            <a:endParaRPr lang="en-US" dirty="0">
              <a:ln>
                <a:solidFill>
                  <a:schemeClr val="bg1"/>
                </a:solidFill>
              </a:ln>
              <a:solidFill>
                <a:schemeClr val="bg1"/>
              </a:solidFill>
              <a:effectLst>
                <a:outerShdw blurRad="38100" dist="38100" dir="2700000" algn="tl">
                  <a:srgbClr val="000000">
                    <a:alpha val="43137"/>
                  </a:srgbClr>
                </a:outerShdw>
              </a:effectLst>
              <a:latin typeface="Trebuchet MS" pitchFamily="34" charset="0"/>
            </a:endParaRPr>
          </a:p>
        </p:txBody>
      </p:sp>
      <p:graphicFrame>
        <p:nvGraphicFramePr>
          <p:cNvPr id="4" name="Diagram 3"/>
          <p:cNvGraphicFramePr/>
          <p:nvPr>
            <p:extLst>
              <p:ext uri="{D42A27DB-BD31-4B8C-83A1-F6EECF244321}">
                <p14:modId xmlns:p14="http://schemas.microsoft.com/office/powerpoint/2010/main" xmlns="" val="857256994"/>
              </p:ext>
            </p:extLst>
          </p:nvPr>
        </p:nvGraphicFramePr>
        <p:xfrm>
          <a:off x="1295400" y="1752600"/>
          <a:ext cx="6781800" cy="2895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609600" y="4724400"/>
            <a:ext cx="8001000" cy="1815882"/>
          </a:xfrm>
          <a:prstGeom prst="rect">
            <a:avLst/>
          </a:prstGeom>
          <a:solidFill>
            <a:schemeClr val="bg1">
              <a:alpha val="90000"/>
            </a:schemeClr>
          </a:solidFill>
          <a:scene3d>
            <a:camera prst="orthographicFront"/>
            <a:lightRig rig="threePt" dir="t"/>
          </a:scene3d>
          <a:sp3d>
            <a:bevelT w="165100" prst="coolSlant"/>
          </a:sp3d>
        </p:spPr>
        <p:txBody>
          <a:bodyPr wrap="square" rtlCol="0">
            <a:spAutoFit/>
          </a:bodyPr>
          <a:lstStyle/>
          <a:p>
            <a:pPr marL="285750" indent="-285750">
              <a:buFont typeface="Arial" pitchFamily="34" charset="0"/>
              <a:buChar char="•"/>
            </a:pPr>
            <a:r>
              <a:rPr lang="en-US" sz="1400" dirty="0" smtClean="0">
                <a:effectLst>
                  <a:outerShdw blurRad="38100" dist="38100" dir="2700000" algn="tl">
                    <a:srgbClr val="000000">
                      <a:alpha val="43137"/>
                    </a:srgbClr>
                  </a:outerShdw>
                </a:effectLst>
                <a:latin typeface="Trebuchet MS" pitchFamily="34" charset="0"/>
              </a:rPr>
              <a:t>Test how durable each nail polish was</a:t>
            </a:r>
          </a:p>
          <a:p>
            <a:pPr marL="742950" lvl="1" indent="-285750">
              <a:buFont typeface="Arial" pitchFamily="34" charset="0"/>
              <a:buChar char="•"/>
            </a:pPr>
            <a:r>
              <a:rPr lang="en-US" sz="1400" dirty="0" smtClean="0">
                <a:effectLst>
                  <a:outerShdw blurRad="38100" dist="38100" dir="2700000" algn="tl">
                    <a:srgbClr val="000000">
                      <a:alpha val="43137"/>
                    </a:srgbClr>
                  </a:outerShdw>
                </a:effectLst>
                <a:latin typeface="Trebuchet MS" pitchFamily="34" charset="0"/>
              </a:rPr>
              <a:t>Test theory to see if more expensive brands or styles are worth the extra cost</a:t>
            </a:r>
          </a:p>
          <a:p>
            <a:pPr marL="285750" indent="-285750">
              <a:buFont typeface="Arial" pitchFamily="34" charset="0"/>
              <a:buChar char="•"/>
            </a:pPr>
            <a:r>
              <a:rPr lang="en-US" sz="1400" dirty="0" smtClean="0">
                <a:effectLst>
                  <a:outerShdw blurRad="38100" dist="38100" dir="2700000" algn="tl">
                    <a:srgbClr val="000000">
                      <a:alpha val="43137"/>
                    </a:srgbClr>
                  </a:outerShdw>
                </a:effectLst>
                <a:latin typeface="Trebuchet MS" pitchFamily="34" charset="0"/>
              </a:rPr>
              <a:t>Put same clear coat on each nail painted to eliminate nail texture error</a:t>
            </a:r>
          </a:p>
          <a:p>
            <a:pPr marL="285750" indent="-285750">
              <a:buFont typeface="Arial" pitchFamily="34" charset="0"/>
              <a:buChar char="•"/>
            </a:pPr>
            <a:r>
              <a:rPr lang="en-US" sz="1400" dirty="0" smtClean="0">
                <a:effectLst>
                  <a:outerShdw blurRad="38100" dist="38100" dir="2700000" algn="tl">
                    <a:srgbClr val="000000">
                      <a:alpha val="43137"/>
                    </a:srgbClr>
                  </a:outerShdw>
                </a:effectLst>
                <a:latin typeface="Trebuchet MS" pitchFamily="34" charset="0"/>
              </a:rPr>
              <a:t>1 Coat of nail polish</a:t>
            </a:r>
          </a:p>
          <a:p>
            <a:pPr marL="285750" indent="-285750">
              <a:buFont typeface="Arial" pitchFamily="34" charset="0"/>
              <a:buChar char="•"/>
            </a:pPr>
            <a:r>
              <a:rPr lang="en-US" sz="1400" dirty="0" smtClean="0">
                <a:effectLst>
                  <a:outerShdw blurRad="38100" dist="38100" dir="2700000" algn="tl">
                    <a:srgbClr val="000000">
                      <a:alpha val="43137"/>
                    </a:srgbClr>
                  </a:outerShdw>
                </a:effectLst>
                <a:latin typeface="Trebuchet MS" pitchFamily="34" charset="0"/>
              </a:rPr>
              <a:t>Stratified and Systematic Sampling</a:t>
            </a:r>
          </a:p>
          <a:p>
            <a:pPr marL="742950" lvl="1" indent="-285750">
              <a:buFont typeface="Arial" pitchFamily="34" charset="0"/>
              <a:buChar char="•"/>
            </a:pPr>
            <a:r>
              <a:rPr lang="en-US" sz="1400" dirty="0" smtClean="0">
                <a:effectLst>
                  <a:outerShdw blurRad="38100" dist="38100" dir="2700000" algn="tl">
                    <a:srgbClr val="000000">
                      <a:alpha val="43137"/>
                    </a:srgbClr>
                  </a:outerShdw>
                </a:effectLst>
                <a:latin typeface="Trebuchet MS" pitchFamily="34" charset="0"/>
              </a:rPr>
              <a:t>Different variety of age, lined up in groups of color and took every 4</a:t>
            </a:r>
            <a:r>
              <a:rPr lang="en-US" sz="1400" baseline="30000" dirty="0" smtClean="0">
                <a:effectLst>
                  <a:outerShdw blurRad="38100" dist="38100" dir="2700000" algn="tl">
                    <a:srgbClr val="000000">
                      <a:alpha val="43137"/>
                    </a:srgbClr>
                  </a:outerShdw>
                </a:effectLst>
                <a:latin typeface="Trebuchet MS" pitchFamily="34" charset="0"/>
              </a:rPr>
              <a:t>th</a:t>
            </a:r>
            <a:r>
              <a:rPr lang="en-US" sz="1400" dirty="0" smtClean="0">
                <a:effectLst>
                  <a:outerShdw blurRad="38100" dist="38100" dir="2700000" algn="tl">
                    <a:srgbClr val="000000">
                      <a:alpha val="43137"/>
                    </a:srgbClr>
                  </a:outerShdw>
                </a:effectLst>
                <a:latin typeface="Trebuchet MS" pitchFamily="34" charset="0"/>
              </a:rPr>
              <a:t> from line</a:t>
            </a:r>
          </a:p>
          <a:p>
            <a:pPr marL="285750" indent="-285750">
              <a:buFont typeface="Arial" pitchFamily="34" charset="0"/>
              <a:buChar char="•"/>
            </a:pPr>
            <a:r>
              <a:rPr lang="en-US" sz="1400" dirty="0" smtClean="0">
                <a:effectLst>
                  <a:outerShdw blurRad="38100" dist="38100" dir="2700000" algn="tl">
                    <a:srgbClr val="000000">
                      <a:alpha val="43137"/>
                    </a:srgbClr>
                  </a:outerShdw>
                </a:effectLst>
                <a:latin typeface="Trebuchet MS" pitchFamily="34" charset="0"/>
              </a:rPr>
              <a:t>Used cotton balls and nail polish remover to take nail polish off</a:t>
            </a:r>
          </a:p>
          <a:p>
            <a:pPr marL="742950" lvl="1" indent="-285750">
              <a:buFont typeface="Arial" pitchFamily="34" charset="0"/>
              <a:buChar char="•"/>
            </a:pPr>
            <a:r>
              <a:rPr lang="en-US" sz="1400" dirty="0" smtClean="0">
                <a:effectLst>
                  <a:outerShdw blurRad="38100" dist="38100" dir="2700000" algn="tl">
                    <a:srgbClr val="000000">
                      <a:alpha val="43137"/>
                    </a:srgbClr>
                  </a:outerShdw>
                </a:effectLst>
                <a:latin typeface="Trebuchet MS" pitchFamily="34" charset="0"/>
              </a:rPr>
              <a:t>Till nail polish completely removed</a:t>
            </a:r>
          </a:p>
        </p:txBody>
      </p:sp>
    </p:spTree>
    <p:extLst>
      <p:ext uri="{BB962C8B-B14F-4D97-AF65-F5344CB8AC3E}">
        <p14:creationId xmlns:p14="http://schemas.microsoft.com/office/powerpoint/2010/main" xmlns="" val="24345477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xmlns="" val="3433836389"/>
              </p:ext>
            </p:extLst>
          </p:nvPr>
        </p:nvGraphicFramePr>
        <p:xfrm>
          <a:off x="285750" y="158750"/>
          <a:ext cx="4838700" cy="3448050"/>
        </p:xfrm>
        <a:graphic>
          <a:graphicData uri="http://schemas.openxmlformats.org/drawingml/2006/chart">
            <c:chart xmlns:c="http://schemas.openxmlformats.org/drawingml/2006/chart" xmlns:r="http://schemas.openxmlformats.org/officeDocument/2006/relationships" r:id="rId2"/>
          </a:graphicData>
        </a:graphic>
      </p:graphicFrame>
      <p:pic>
        <p:nvPicPr>
          <p:cNvPr id="2054" name="Picture 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191000" y="3581400"/>
            <a:ext cx="4711941" cy="297180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6248400" y="2971800"/>
            <a:ext cx="1447800" cy="369332"/>
          </a:xfrm>
          <a:prstGeom prst="rect">
            <a:avLst/>
          </a:prstGeom>
          <a:noFill/>
        </p:spPr>
        <p:txBody>
          <a:bodyPr wrap="square" rtlCol="0">
            <a:spAutoFit/>
          </a:bodyPr>
          <a:lstStyle/>
          <a:p>
            <a:pPr algn="ctr"/>
            <a:r>
              <a:rPr lang="en-US" dirty="0" smtClean="0">
                <a:solidFill>
                  <a:schemeClr val="bg1"/>
                </a:solidFill>
                <a:latin typeface="Trebuchet MS" pitchFamily="34" charset="0"/>
              </a:rPr>
              <a:t>Brands</a:t>
            </a:r>
            <a:endParaRPr lang="en-US" dirty="0">
              <a:solidFill>
                <a:schemeClr val="bg1"/>
              </a:solidFill>
              <a:latin typeface="Trebuchet MS" pitchFamily="34" charset="0"/>
            </a:endParaRPr>
          </a:p>
        </p:txBody>
      </p:sp>
      <p:sp>
        <p:nvSpPr>
          <p:cNvPr id="10" name="TextBox 9"/>
          <p:cNvSpPr txBox="1"/>
          <p:nvPr/>
        </p:nvSpPr>
        <p:spPr>
          <a:xfrm>
            <a:off x="1981200" y="228600"/>
            <a:ext cx="1447800" cy="369332"/>
          </a:xfrm>
          <a:prstGeom prst="rect">
            <a:avLst/>
          </a:prstGeom>
          <a:solidFill>
            <a:schemeClr val="tx1"/>
          </a:solidFill>
        </p:spPr>
        <p:txBody>
          <a:bodyPr wrap="square" rtlCol="0">
            <a:spAutoFit/>
          </a:bodyPr>
          <a:lstStyle/>
          <a:p>
            <a:pPr algn="ctr"/>
            <a:r>
              <a:rPr lang="en-US" dirty="0" smtClean="0">
                <a:solidFill>
                  <a:schemeClr val="bg1"/>
                </a:solidFill>
                <a:latin typeface="Trebuchet MS" pitchFamily="34" charset="0"/>
              </a:rPr>
              <a:t>Colors</a:t>
            </a:r>
            <a:endParaRPr lang="en-US" dirty="0">
              <a:solidFill>
                <a:schemeClr val="bg1"/>
              </a:solidFill>
              <a:latin typeface="Trebuchet MS" pitchFamily="34" charset="0"/>
            </a:endParaRPr>
          </a:p>
        </p:txBody>
      </p:sp>
      <p:pic>
        <p:nvPicPr>
          <p:cNvPr id="2055" name="Picture 7"/>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09600" y="4155536"/>
            <a:ext cx="3037118" cy="2092864"/>
          </a:xfrm>
          <a:prstGeom prst="rect">
            <a:avLst/>
          </a:prstGeom>
          <a:noFill/>
          <a:extLst>
            <a:ext uri="{909E8E84-426E-40DD-AFC4-6F175D3DCCD1}">
              <a14:hiddenFill xmlns:a14="http://schemas.microsoft.com/office/drawing/2010/main" xmlns="">
                <a:solidFill>
                  <a:srgbClr val="FFFFFF"/>
                </a:solidFill>
              </a14:hiddenFill>
            </a:ext>
          </a:extLst>
        </p:spPr>
      </p:pic>
      <p:pic>
        <p:nvPicPr>
          <p:cNvPr id="2056" name="Chart 1"/>
          <p:cNvPicPr>
            <a:picLocks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486399" y="266700"/>
            <a:ext cx="3416541" cy="2552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1" name="Picture 5" descr="F:\STAT Project\Nail Polish 7.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p:txBody>
          <a:bodyPr/>
          <a:lstStyle/>
          <a:p>
            <a:r>
              <a:rPr lang="en-US" dirty="0" smtClean="0">
                <a:solidFill>
                  <a:schemeClr val="bg1"/>
                </a:solidFill>
                <a:effectLst>
                  <a:outerShdw blurRad="38100" dist="38100" dir="2700000" algn="tl">
                    <a:srgbClr val="000000">
                      <a:alpha val="43137"/>
                    </a:srgbClr>
                  </a:outerShdw>
                </a:effectLst>
                <a:latin typeface="Trebuchet MS" pitchFamily="34" charset="0"/>
              </a:rPr>
              <a:t>Histograms and Bar Charts</a:t>
            </a:r>
            <a:endParaRPr lang="en-US" dirty="0">
              <a:solidFill>
                <a:schemeClr val="bg1"/>
              </a:solidFill>
              <a:effectLst>
                <a:outerShdw blurRad="38100" dist="38100" dir="2700000" algn="tl">
                  <a:srgbClr val="000000">
                    <a:alpha val="43137"/>
                  </a:srgbClr>
                </a:outerShdw>
              </a:effectLst>
              <a:latin typeface="Trebuchet MS" pitchFamily="34" charset="0"/>
            </a:endParaRPr>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5400" y="1828800"/>
            <a:ext cx="2862263" cy="3832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099"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073400" y="1600200"/>
            <a:ext cx="2860675" cy="4356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00" name="Picture 4"/>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172200" y="1828800"/>
            <a:ext cx="2862262" cy="3781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5278712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sharpenSoften amount="-50000"/>
                    </a14:imgEffect>
                    <a14:imgEffect>
                      <a14:brightnessContrast bright="-40000" contrast="-40000"/>
                    </a14:imgEffect>
                  </a14:imgLayer>
                </a14:imgProps>
              </a:ext>
              <a:ext uri="{28A0092B-C50C-407E-A947-70E740481C1C}">
                <a14:useLocalDpi xmlns:a14="http://schemas.microsoft.com/office/drawing/2010/main" xmlns="" val="0"/>
              </a:ext>
            </a:extLst>
          </a:blip>
          <a:srcRect/>
          <a:stretch>
            <a:fillRect/>
          </a:stretch>
        </p:blipFill>
        <p:spPr bwMode="auto">
          <a:xfrm>
            <a:off x="-2" y="0"/>
            <a:ext cx="9144002"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a:xfrm>
            <a:off x="457200" y="76200"/>
            <a:ext cx="8229600" cy="1143000"/>
          </a:xfrm>
        </p:spPr>
        <p:txBody>
          <a:bodyP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US" sz="4000" b="1" dirty="0" smtClean="0">
                <a:ln/>
                <a:solidFill>
                  <a:srgbClr val="60AC69"/>
                </a:solidFill>
                <a:latin typeface="Trebuchet MS" pitchFamily="34" charset="0"/>
              </a:rPr>
              <a:t>Linear Regression T-Test</a:t>
            </a:r>
            <a:br>
              <a:rPr lang="en-US" sz="4000" b="1" dirty="0" smtClean="0">
                <a:ln/>
                <a:solidFill>
                  <a:srgbClr val="60AC69"/>
                </a:solidFill>
                <a:latin typeface="Trebuchet MS" pitchFamily="34" charset="0"/>
              </a:rPr>
            </a:br>
            <a:r>
              <a:rPr lang="en-US" sz="2400" b="1" dirty="0" smtClean="0">
                <a:ln/>
                <a:solidFill>
                  <a:srgbClr val="60AC69"/>
                </a:solidFill>
                <a:latin typeface="Trebuchet MS" pitchFamily="34" charset="0"/>
              </a:rPr>
              <a:t>Number of Swipes vs. Cost</a:t>
            </a:r>
            <a:endParaRPr lang="en-US" sz="4000" b="1" dirty="0">
              <a:ln/>
              <a:solidFill>
                <a:srgbClr val="60AC69"/>
              </a:solidFill>
              <a:latin typeface="Trebuchet MS" pitchFamily="34" charset="0"/>
            </a:endParaRPr>
          </a:p>
        </p:txBody>
      </p:sp>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19099" y="1562100"/>
            <a:ext cx="5143501" cy="4495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075" name="Picture 3" descr="C:\Users\Basement PC\AppData\Local\Microsoft\Windows\Temporary Internet Files\Content.IE5\LCBQWS3S\MC900431631[1].pn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rot="20448105">
            <a:off x="224960" y="369954"/>
            <a:ext cx="1398108" cy="1398108"/>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1" y="6172200"/>
            <a:ext cx="5334001" cy="369332"/>
          </a:xfrm>
          <a:prstGeom prst="rect">
            <a:avLst/>
          </a:prstGeom>
          <a:noFill/>
        </p:spPr>
        <p:txBody>
          <a:bodyPr wrap="square" rtlCol="0">
            <a:spAutoFit/>
          </a:bodyPr>
          <a:lstStyle/>
          <a:p>
            <a:r>
              <a:rPr lang="en-US" dirty="0" smtClean="0">
                <a:solidFill>
                  <a:schemeClr val="accent3">
                    <a:lumMod val="20000"/>
                    <a:lumOff val="80000"/>
                  </a:schemeClr>
                </a:solidFill>
                <a:effectLst>
                  <a:outerShdw blurRad="38100" dist="38100" dir="2700000" algn="tl">
                    <a:srgbClr val="000000">
                      <a:alpha val="43137"/>
                    </a:srgbClr>
                  </a:outerShdw>
                </a:effectLst>
                <a:latin typeface="Trebuchet MS" pitchFamily="34" charset="0"/>
              </a:rPr>
              <a:t>All costs received from store: A Beautiful Secret</a:t>
            </a:r>
            <a:endParaRPr lang="en-US" dirty="0">
              <a:solidFill>
                <a:schemeClr val="accent3">
                  <a:lumMod val="20000"/>
                  <a:lumOff val="80000"/>
                </a:schemeClr>
              </a:solidFill>
              <a:effectLst>
                <a:outerShdw blurRad="38100" dist="38100" dir="2700000" algn="tl">
                  <a:srgbClr val="000000">
                    <a:alpha val="43137"/>
                  </a:srgbClr>
                </a:outerShdw>
              </a:effectLst>
              <a:latin typeface="Trebuchet MS" pitchFamily="34" charset="0"/>
            </a:endParaRPr>
          </a:p>
        </p:txBody>
      </p:sp>
      <p:sp>
        <p:nvSpPr>
          <p:cNvPr id="7" name="TextBox 6"/>
          <p:cNvSpPr txBox="1"/>
          <p:nvPr/>
        </p:nvSpPr>
        <p:spPr>
          <a:xfrm>
            <a:off x="5562600" y="1409343"/>
            <a:ext cx="3581400" cy="5355312"/>
          </a:xfrm>
          <a:prstGeom prst="rect">
            <a:avLst/>
          </a:prstGeom>
          <a:noFill/>
        </p:spPr>
        <p:txBody>
          <a:bodyPr wrap="square" rtlCol="0">
            <a:spAutoFit/>
          </a:bodyPr>
          <a:lstStyle/>
          <a:p>
            <a:pPr lvl="0">
              <a:buFont typeface="Arial" pitchFamily="34" charset="0"/>
              <a:buChar char="•"/>
            </a:pPr>
            <a:r>
              <a:rPr lang="en-US" dirty="0" smtClean="0">
                <a:solidFill>
                  <a:schemeClr val="accent3">
                    <a:lumMod val="20000"/>
                    <a:lumOff val="80000"/>
                  </a:schemeClr>
                </a:solidFill>
                <a:latin typeface="Trebuchet MS" pitchFamily="34" charset="0"/>
              </a:rPr>
              <a:t>Negative</a:t>
            </a:r>
          </a:p>
          <a:p>
            <a:pPr lvl="0">
              <a:buFont typeface="Arial" pitchFamily="34" charset="0"/>
              <a:buChar char="•"/>
            </a:pPr>
            <a:r>
              <a:rPr lang="en-US" dirty="0" smtClean="0">
                <a:solidFill>
                  <a:schemeClr val="accent3">
                    <a:lumMod val="20000"/>
                    <a:lumOff val="80000"/>
                  </a:schemeClr>
                </a:solidFill>
                <a:latin typeface="Trebuchet MS" pitchFamily="34" charset="0"/>
              </a:rPr>
              <a:t>Linear</a:t>
            </a:r>
          </a:p>
          <a:p>
            <a:pPr lvl="0">
              <a:buFont typeface="Arial" pitchFamily="34" charset="0"/>
              <a:buChar char="•"/>
            </a:pPr>
            <a:r>
              <a:rPr lang="en-US" dirty="0" smtClean="0">
                <a:solidFill>
                  <a:schemeClr val="accent3">
                    <a:lumMod val="20000"/>
                    <a:lumOff val="80000"/>
                  </a:schemeClr>
                </a:solidFill>
                <a:latin typeface="Trebuchet MS" pitchFamily="34" charset="0"/>
              </a:rPr>
              <a:t>Weak</a:t>
            </a:r>
          </a:p>
          <a:p>
            <a:pPr lvl="0">
              <a:buFont typeface="Arial" pitchFamily="34" charset="0"/>
              <a:buChar char="•"/>
            </a:pPr>
            <a:r>
              <a:rPr lang="en-US" dirty="0" smtClean="0">
                <a:solidFill>
                  <a:schemeClr val="accent3">
                    <a:lumMod val="20000"/>
                    <a:lumOff val="80000"/>
                  </a:schemeClr>
                </a:solidFill>
                <a:latin typeface="Trebuchet MS" pitchFamily="34" charset="0"/>
              </a:rPr>
              <a:t>Scattered Residual Plot</a:t>
            </a:r>
          </a:p>
          <a:p>
            <a:pPr lvl="0">
              <a:buFont typeface="Arial" pitchFamily="34" charset="0"/>
              <a:buChar char="•"/>
            </a:pPr>
            <a:r>
              <a:rPr lang="en-US" dirty="0" smtClean="0">
                <a:solidFill>
                  <a:schemeClr val="accent3">
                    <a:lumMod val="20000"/>
                    <a:lumOff val="80000"/>
                  </a:schemeClr>
                </a:solidFill>
                <a:latin typeface="Trebuchet MS" pitchFamily="34" charset="0"/>
              </a:rPr>
              <a:t>Correlation (r)=0.170</a:t>
            </a:r>
          </a:p>
          <a:p>
            <a:pPr lvl="0">
              <a:buFont typeface="Arial" pitchFamily="34" charset="0"/>
              <a:buChar char="•"/>
            </a:pPr>
            <a:r>
              <a:rPr lang="en-US" dirty="0" smtClean="0">
                <a:solidFill>
                  <a:schemeClr val="accent3">
                    <a:lumMod val="20000"/>
                    <a:lumOff val="80000"/>
                  </a:schemeClr>
                </a:solidFill>
                <a:latin typeface="Trebuchet MS" pitchFamily="34" charset="0"/>
              </a:rPr>
              <a:t>Variance (r</a:t>
            </a:r>
            <a:r>
              <a:rPr lang="en-US" baseline="30000" dirty="0" smtClean="0">
                <a:solidFill>
                  <a:schemeClr val="accent3">
                    <a:lumMod val="20000"/>
                    <a:lumOff val="80000"/>
                  </a:schemeClr>
                </a:solidFill>
                <a:latin typeface="Trebuchet MS" pitchFamily="34" charset="0"/>
              </a:rPr>
              <a:t>2</a:t>
            </a:r>
            <a:r>
              <a:rPr lang="en-US" dirty="0" smtClean="0">
                <a:solidFill>
                  <a:schemeClr val="accent3">
                    <a:lumMod val="20000"/>
                    <a:lumOff val="80000"/>
                  </a:schemeClr>
                </a:solidFill>
                <a:latin typeface="Trebuchet MS" pitchFamily="34" charset="0"/>
              </a:rPr>
              <a:t>)=0.029</a:t>
            </a:r>
          </a:p>
          <a:p>
            <a:pPr lvl="0">
              <a:buFont typeface="Arial" pitchFamily="34" charset="0"/>
              <a:buChar char="•"/>
            </a:pPr>
            <a:r>
              <a:rPr lang="en-US" dirty="0" smtClean="0">
                <a:solidFill>
                  <a:schemeClr val="accent3">
                    <a:lumMod val="20000"/>
                    <a:lumOff val="80000"/>
                  </a:schemeClr>
                </a:solidFill>
                <a:latin typeface="Trebuchet MS" pitchFamily="34" charset="0"/>
              </a:rPr>
              <a:t>17% of the change in number of swipes is due to the change in cost.</a:t>
            </a:r>
          </a:p>
          <a:p>
            <a:pPr>
              <a:buFont typeface="Arial" pitchFamily="34" charset="0"/>
              <a:buChar char="•"/>
            </a:pPr>
            <a:r>
              <a:rPr lang="en-US" dirty="0" smtClean="0">
                <a:solidFill>
                  <a:schemeClr val="accent3">
                    <a:lumMod val="20000"/>
                    <a:lumOff val="80000"/>
                  </a:schemeClr>
                </a:solidFill>
                <a:latin typeface="Trebuchet MS" pitchFamily="34" charset="0"/>
              </a:rPr>
              <a:t>Overall, for our population of nail polish, as the cost increases the number of swipes decreases. Thus, the costlier the nail polish is, the less amount of nail polish remover is actually used. However, our data is not sufficient enough to show a strong enough relationship between the two variables.  </a:t>
            </a:r>
          </a:p>
        </p:txBody>
      </p:sp>
    </p:spTree>
    <p:extLst>
      <p:ext uri="{BB962C8B-B14F-4D97-AF65-F5344CB8AC3E}">
        <p14:creationId xmlns:p14="http://schemas.microsoft.com/office/powerpoint/2010/main" xmlns="" val="38064607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sharpenSoften amount="-50000"/>
                    </a14:imgEffect>
                    <a14:imgEffect>
                      <a14:brightnessContrast bright="-40000" contrast="-40000"/>
                    </a14:imgEffect>
                  </a14:imgLayer>
                </a14:imgProps>
              </a:ext>
              <a:ext uri="{28A0092B-C50C-407E-A947-70E740481C1C}">
                <a14:useLocalDpi xmlns:a14="http://schemas.microsoft.com/office/drawing/2010/main" xmlns="" val="0"/>
              </a:ext>
            </a:extLst>
          </a:blip>
          <a:srcRect/>
          <a:stretch>
            <a:fillRect/>
          </a:stretch>
        </p:blipFill>
        <p:spPr bwMode="auto">
          <a:xfrm>
            <a:off x="-2" y="0"/>
            <a:ext cx="9144002"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US" sz="4000" b="1" dirty="0" smtClean="0">
                <a:ln/>
                <a:solidFill>
                  <a:srgbClr val="60AC69"/>
                </a:solidFill>
                <a:latin typeface="Trebuchet MS" pitchFamily="34" charset="0"/>
              </a:rPr>
              <a:t>Linear Regression T-Test</a:t>
            </a:r>
            <a:br>
              <a:rPr lang="en-US" sz="4000" b="1" dirty="0" smtClean="0">
                <a:ln/>
                <a:solidFill>
                  <a:srgbClr val="60AC69"/>
                </a:solidFill>
                <a:latin typeface="Trebuchet MS" pitchFamily="34" charset="0"/>
              </a:rPr>
            </a:br>
            <a:r>
              <a:rPr lang="en-US" sz="2400" b="1" dirty="0" smtClean="0">
                <a:ln/>
                <a:solidFill>
                  <a:srgbClr val="60AC69"/>
                </a:solidFill>
                <a:latin typeface="Trebuchet MS" pitchFamily="34" charset="0"/>
              </a:rPr>
              <a:t>Number of Swipes vs. Cost</a:t>
            </a:r>
            <a:br>
              <a:rPr lang="en-US" sz="2400" b="1" dirty="0" smtClean="0">
                <a:ln/>
                <a:solidFill>
                  <a:srgbClr val="60AC69"/>
                </a:solidFill>
                <a:latin typeface="Trebuchet MS" pitchFamily="34" charset="0"/>
              </a:rPr>
            </a:br>
            <a:r>
              <a:rPr lang="en-US" sz="2400" b="1" dirty="0" smtClean="0">
                <a:ln/>
                <a:solidFill>
                  <a:srgbClr val="60AC69"/>
                </a:solidFill>
                <a:latin typeface="Trebuchet MS" pitchFamily="34" charset="0"/>
              </a:rPr>
              <a:t>CONDITIONS</a:t>
            </a:r>
            <a:endParaRPr lang="en-US" sz="4000" b="1" dirty="0">
              <a:ln/>
              <a:solidFill>
                <a:srgbClr val="60AC69"/>
              </a:solidFill>
              <a:latin typeface="Trebuchet MS" pitchFamily="34" charset="0"/>
            </a:endParaRPr>
          </a:p>
        </p:txBody>
      </p:sp>
      <p:sp>
        <p:nvSpPr>
          <p:cNvPr id="3" name="Content Placeholder 2"/>
          <p:cNvSpPr>
            <a:spLocks noGrp="1"/>
          </p:cNvSpPr>
          <p:nvPr>
            <p:ph sz="half" idx="1"/>
          </p:nvPr>
        </p:nvSpPr>
        <p:spPr/>
        <p:txBody>
          <a:bodyPr>
            <a:normAutofit fontScale="92500" lnSpcReduction="20000"/>
          </a:bodyPr>
          <a:lstStyle/>
          <a:p>
            <a:pPr marL="0" indent="0" algn="ctr">
              <a:buNone/>
            </a:pPr>
            <a:r>
              <a:rPr lang="en-US" dirty="0" smtClean="0">
                <a:solidFill>
                  <a:schemeClr val="bg1"/>
                </a:solidFill>
                <a:effectLst>
                  <a:outerShdw blurRad="38100" dist="38100" dir="2700000" algn="tl">
                    <a:srgbClr val="000000">
                      <a:alpha val="43137"/>
                    </a:srgbClr>
                  </a:outerShdw>
                </a:effectLst>
                <a:latin typeface="Trebuchet MS" pitchFamily="34" charset="0"/>
              </a:rPr>
              <a:t>ASSUMPTIONS</a:t>
            </a:r>
          </a:p>
          <a:p>
            <a:pPr marL="514350" indent="-514350">
              <a:buFont typeface="+mj-lt"/>
              <a:buAutoNum type="arabicPeriod"/>
            </a:pPr>
            <a:r>
              <a:rPr lang="en-US" dirty="0" smtClean="0">
                <a:solidFill>
                  <a:schemeClr val="bg1"/>
                </a:solidFill>
                <a:effectLst>
                  <a:outerShdw blurRad="38100" dist="38100" dir="2700000" algn="tl">
                    <a:srgbClr val="000000">
                      <a:alpha val="43137"/>
                    </a:srgbClr>
                  </a:outerShdw>
                </a:effectLst>
                <a:latin typeface="Trebuchet MS" pitchFamily="34" charset="0"/>
              </a:rPr>
              <a:t>SRS</a:t>
            </a:r>
          </a:p>
          <a:p>
            <a:pPr marL="514350" indent="-514350">
              <a:buFont typeface="+mj-lt"/>
              <a:buAutoNum type="arabicPeriod"/>
            </a:pPr>
            <a:r>
              <a:rPr lang="en-US" dirty="0" smtClean="0">
                <a:solidFill>
                  <a:schemeClr val="bg1"/>
                </a:solidFill>
                <a:effectLst>
                  <a:outerShdw blurRad="38100" dist="38100" dir="2700000" algn="tl">
                    <a:srgbClr val="000000">
                      <a:alpha val="43137"/>
                    </a:srgbClr>
                  </a:outerShdw>
                </a:effectLst>
                <a:latin typeface="Trebuchet MS" pitchFamily="34" charset="0"/>
              </a:rPr>
              <a:t>Linear Data</a:t>
            </a:r>
          </a:p>
          <a:p>
            <a:pPr marL="514350" indent="-514350">
              <a:buFont typeface="+mj-lt"/>
              <a:buAutoNum type="arabicPeriod"/>
            </a:pPr>
            <a:r>
              <a:rPr lang="en-US" dirty="0" smtClean="0">
                <a:solidFill>
                  <a:schemeClr val="bg1"/>
                </a:solidFill>
                <a:effectLst>
                  <a:outerShdw blurRad="38100" dist="38100" dir="2700000" algn="tl">
                    <a:srgbClr val="000000">
                      <a:alpha val="43137"/>
                    </a:srgbClr>
                  </a:outerShdw>
                </a:effectLst>
                <a:latin typeface="Trebuchet MS" pitchFamily="34" charset="0"/>
              </a:rPr>
              <a:t>Independence</a:t>
            </a:r>
          </a:p>
          <a:p>
            <a:pPr marL="514350" indent="-514350">
              <a:buFont typeface="+mj-lt"/>
              <a:buAutoNum type="arabicPeriod"/>
            </a:pPr>
            <a:r>
              <a:rPr lang="en-US" dirty="0" smtClean="0">
                <a:solidFill>
                  <a:schemeClr val="bg1"/>
                </a:solidFill>
                <a:effectLst>
                  <a:outerShdw blurRad="38100" dist="38100" dir="2700000" algn="tl">
                    <a:srgbClr val="000000">
                      <a:alpha val="43137"/>
                    </a:srgbClr>
                  </a:outerShdw>
                </a:effectLst>
                <a:latin typeface="Trebuchet MS" pitchFamily="34" charset="0"/>
              </a:rPr>
              <a:t>Normal Residuals</a:t>
            </a:r>
          </a:p>
          <a:p>
            <a:pPr marL="514350" indent="-514350">
              <a:buFont typeface="+mj-lt"/>
              <a:buAutoNum type="arabicPeriod"/>
            </a:pPr>
            <a:r>
              <a:rPr lang="en-US" dirty="0" smtClean="0">
                <a:solidFill>
                  <a:schemeClr val="bg1"/>
                </a:solidFill>
                <a:effectLst>
                  <a:outerShdw blurRad="38100" dist="38100" dir="2700000" algn="tl">
                    <a:srgbClr val="000000">
                      <a:alpha val="43137"/>
                    </a:srgbClr>
                  </a:outerShdw>
                </a:effectLst>
                <a:latin typeface="Trebuchet MS" pitchFamily="34" charset="0"/>
              </a:rPr>
              <a:t>Equal Variance</a:t>
            </a:r>
            <a:endParaRPr lang="en-US" dirty="0">
              <a:solidFill>
                <a:schemeClr val="bg1"/>
              </a:solidFill>
              <a:effectLst>
                <a:outerShdw blurRad="38100" dist="38100" dir="2700000" algn="tl">
                  <a:srgbClr val="000000">
                    <a:alpha val="43137"/>
                  </a:srgbClr>
                </a:outerShdw>
              </a:effectLst>
              <a:latin typeface="Trebuchet MS" pitchFamily="34" charset="0"/>
            </a:endParaRPr>
          </a:p>
        </p:txBody>
      </p:sp>
      <p:sp>
        <p:nvSpPr>
          <p:cNvPr id="5" name="Content Placeholder 4"/>
          <p:cNvSpPr>
            <a:spLocks noGrp="1"/>
          </p:cNvSpPr>
          <p:nvPr>
            <p:ph sz="half" idx="2"/>
          </p:nvPr>
        </p:nvSpPr>
        <p:spPr>
          <a:ln>
            <a:noFill/>
          </a:ln>
        </p:spPr>
        <p:txBody>
          <a:bodyPr>
            <a:normAutofit fontScale="92500" lnSpcReduction="20000"/>
          </a:bodyPr>
          <a:lstStyle/>
          <a:p>
            <a:pPr marL="0" indent="0" algn="ctr">
              <a:buNone/>
            </a:pPr>
            <a:r>
              <a:rPr lang="en-US" dirty="0" smtClean="0">
                <a:solidFill>
                  <a:schemeClr val="bg1"/>
                </a:solidFill>
                <a:effectLst>
                  <a:outerShdw blurRad="38100" dist="38100" dir="2700000" algn="tl">
                    <a:srgbClr val="000000">
                      <a:alpha val="43137"/>
                    </a:srgbClr>
                  </a:outerShdw>
                </a:effectLst>
                <a:latin typeface="Trebuchet MS" pitchFamily="34" charset="0"/>
              </a:rPr>
              <a:t>CHECKS</a:t>
            </a:r>
          </a:p>
          <a:p>
            <a:pPr marL="514350" indent="-514350">
              <a:buFont typeface="+mj-lt"/>
              <a:buAutoNum type="arabicPeriod"/>
            </a:pPr>
            <a:r>
              <a:rPr lang="en-US" dirty="0" smtClean="0">
                <a:solidFill>
                  <a:schemeClr val="bg1"/>
                </a:solidFill>
                <a:effectLst>
                  <a:outerShdw blurRad="38100" dist="38100" dir="2700000" algn="tl">
                    <a:srgbClr val="000000">
                      <a:alpha val="43137"/>
                    </a:srgbClr>
                  </a:outerShdw>
                </a:effectLst>
                <a:latin typeface="Trebuchet MS" pitchFamily="34" charset="0"/>
              </a:rPr>
              <a:t>Sample is randomized, but not by an SRS</a:t>
            </a:r>
          </a:p>
          <a:p>
            <a:pPr marL="514350" indent="-514350">
              <a:buFont typeface="+mj-lt"/>
              <a:buAutoNum type="arabicPeriod"/>
            </a:pPr>
            <a:r>
              <a:rPr lang="en-US" dirty="0" smtClean="0">
                <a:solidFill>
                  <a:schemeClr val="bg1"/>
                </a:solidFill>
                <a:effectLst>
                  <a:outerShdw blurRad="38100" dist="38100" dir="2700000" algn="tl">
                    <a:srgbClr val="000000">
                      <a:alpha val="43137"/>
                    </a:srgbClr>
                  </a:outerShdw>
                </a:effectLst>
                <a:latin typeface="Trebuchet MS" pitchFamily="34" charset="0"/>
              </a:rPr>
              <a:t>Data is linear, but weak</a:t>
            </a:r>
          </a:p>
          <a:p>
            <a:pPr marL="514350" indent="-514350">
              <a:buFont typeface="+mj-lt"/>
              <a:buAutoNum type="arabicPeriod"/>
            </a:pPr>
            <a:r>
              <a:rPr lang="en-US" dirty="0" smtClean="0">
                <a:solidFill>
                  <a:schemeClr val="bg1"/>
                </a:solidFill>
                <a:effectLst>
                  <a:outerShdw blurRad="38100" dist="38100" dir="2700000" algn="tl">
                    <a:srgbClr val="000000">
                      <a:alpha val="43137"/>
                    </a:srgbClr>
                  </a:outerShdw>
                </a:effectLst>
                <a:latin typeface="Trebuchet MS" pitchFamily="34" charset="0"/>
              </a:rPr>
              <a:t>Assumed </a:t>
            </a:r>
          </a:p>
          <a:p>
            <a:pPr marL="514350" indent="-514350">
              <a:buFont typeface="+mj-lt"/>
              <a:buAutoNum type="arabicPeriod"/>
            </a:pPr>
            <a:r>
              <a:rPr lang="en-US" dirty="0" smtClean="0">
                <a:solidFill>
                  <a:schemeClr val="bg1"/>
                </a:solidFill>
                <a:effectLst>
                  <a:outerShdw blurRad="38100" dist="38100" dir="2700000" algn="tl">
                    <a:srgbClr val="000000">
                      <a:alpha val="43137"/>
                    </a:srgbClr>
                  </a:outerShdw>
                </a:effectLst>
                <a:latin typeface="Trebuchet MS" pitchFamily="34" charset="0"/>
              </a:rPr>
              <a:t>Normal Probability Plot of Residuals</a:t>
            </a:r>
          </a:p>
          <a:p>
            <a:pPr marL="514350" indent="-514350">
              <a:buFont typeface="+mj-lt"/>
              <a:buAutoNum type="arabicPeriod"/>
            </a:pPr>
            <a:r>
              <a:rPr lang="en-US" dirty="0" smtClean="0">
                <a:solidFill>
                  <a:schemeClr val="bg1"/>
                </a:solidFill>
                <a:effectLst>
                  <a:outerShdw blurRad="38100" dist="38100" dir="2700000" algn="tl">
                    <a:srgbClr val="000000">
                      <a:alpha val="43137"/>
                    </a:srgbClr>
                  </a:outerShdw>
                </a:effectLst>
                <a:latin typeface="Trebuchet MS" pitchFamily="34" charset="0"/>
              </a:rPr>
              <a:t>In Residual plot, change in spread but a very weak change</a:t>
            </a:r>
            <a:endParaRPr lang="en-US" dirty="0">
              <a:solidFill>
                <a:schemeClr val="bg1"/>
              </a:solidFill>
              <a:effectLst>
                <a:outerShdw blurRad="38100" dist="38100" dir="2700000" algn="tl">
                  <a:srgbClr val="000000">
                    <a:alpha val="43137"/>
                  </a:srgbClr>
                </a:outerShdw>
              </a:effectLst>
              <a:latin typeface="Trebuchet MS" pitchFamily="34" charset="0"/>
            </a:endParaRPr>
          </a:p>
        </p:txBody>
      </p:sp>
      <p:pic>
        <p:nvPicPr>
          <p:cNvPr id="3075" name="Picture 3" descr="C:\Users\Basement PC\AppData\Local\Microsoft\Windows\Temporary Internet Files\Content.IE5\LCBQWS3S\MC900431631[1].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rot="20448105">
            <a:off x="224960" y="369954"/>
            <a:ext cx="1398108" cy="139810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162360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sharpenSoften amount="-50000"/>
                    </a14:imgEffect>
                    <a14:imgEffect>
                      <a14:brightnessContrast bright="-40000" contrast="-40000"/>
                    </a14:imgEffect>
                  </a14:imgLayer>
                </a14:imgProps>
              </a:ext>
              <a:ext uri="{28A0092B-C50C-407E-A947-70E740481C1C}">
                <a14:useLocalDpi xmlns:a14="http://schemas.microsoft.com/office/drawing/2010/main" xmlns="" val="0"/>
              </a:ext>
            </a:extLst>
          </a:blip>
          <a:srcRect/>
          <a:stretch>
            <a:fillRect/>
          </a:stretch>
        </p:blipFill>
        <p:spPr bwMode="auto">
          <a:xfrm>
            <a:off x="-2" y="0"/>
            <a:ext cx="9144002"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US" sz="4000" b="1" dirty="0" smtClean="0">
                <a:ln/>
                <a:solidFill>
                  <a:srgbClr val="60AC69"/>
                </a:solidFill>
                <a:latin typeface="Trebuchet MS" pitchFamily="34" charset="0"/>
              </a:rPr>
              <a:t>Linear Regression T-Test</a:t>
            </a:r>
            <a:br>
              <a:rPr lang="en-US" sz="4000" b="1" dirty="0" smtClean="0">
                <a:ln/>
                <a:solidFill>
                  <a:srgbClr val="60AC69"/>
                </a:solidFill>
                <a:latin typeface="Trebuchet MS" pitchFamily="34" charset="0"/>
              </a:rPr>
            </a:br>
            <a:r>
              <a:rPr lang="en-US" sz="2400" b="1" dirty="0" smtClean="0">
                <a:ln/>
                <a:solidFill>
                  <a:srgbClr val="60AC69"/>
                </a:solidFill>
                <a:latin typeface="Trebuchet MS" pitchFamily="34" charset="0"/>
              </a:rPr>
              <a:t>Number of Swipes vs. Cost</a:t>
            </a:r>
            <a:endParaRPr lang="en-US" sz="4000" b="1" dirty="0">
              <a:ln/>
              <a:solidFill>
                <a:srgbClr val="60AC69"/>
              </a:solidFill>
              <a:latin typeface="Trebuchet MS" pitchFamily="34" charset="0"/>
            </a:endParaRPr>
          </a:p>
        </p:txBody>
      </p:sp>
      <p:sp>
        <p:nvSpPr>
          <p:cNvPr id="3" name="Content Placeholder 2"/>
          <p:cNvSpPr>
            <a:spLocks noGrp="1"/>
          </p:cNvSpPr>
          <p:nvPr>
            <p:ph sz="half" idx="1"/>
          </p:nvPr>
        </p:nvSpPr>
        <p:spPr>
          <a:xfrm>
            <a:off x="228601" y="4876800"/>
            <a:ext cx="8707436" cy="1828800"/>
          </a:xfrm>
        </p:spPr>
        <p:txBody>
          <a:bodyPr>
            <a:normAutofit fontScale="85000" lnSpcReduction="10000"/>
          </a:bodyPr>
          <a:lstStyle/>
          <a:p>
            <a:pPr marL="0" indent="0">
              <a:buNone/>
            </a:pPr>
            <a:r>
              <a:rPr lang="en-US" dirty="0" smtClean="0">
                <a:solidFill>
                  <a:schemeClr val="bg1"/>
                </a:solidFill>
                <a:effectLst>
                  <a:outerShdw blurRad="38100" dist="38100" dir="2700000" algn="tl">
                    <a:srgbClr val="000000">
                      <a:alpha val="43137"/>
                    </a:srgbClr>
                  </a:outerShdw>
                </a:effectLst>
                <a:latin typeface="Trebuchet MS" pitchFamily="34" charset="0"/>
              </a:rPr>
              <a:t>We reject Ho because the p-value is less than alpha = 0.05.</a:t>
            </a:r>
          </a:p>
          <a:p>
            <a:pPr marL="0" indent="0">
              <a:buNone/>
            </a:pPr>
            <a:r>
              <a:rPr lang="en-US" dirty="0" smtClean="0">
                <a:solidFill>
                  <a:schemeClr val="bg1"/>
                </a:solidFill>
                <a:effectLst>
                  <a:outerShdw blurRad="38100" dist="38100" dir="2700000" algn="tl">
                    <a:srgbClr val="000000">
                      <a:alpha val="43137"/>
                    </a:srgbClr>
                  </a:outerShdw>
                </a:effectLst>
                <a:latin typeface="Trebuchet MS" pitchFamily="34" charset="0"/>
              </a:rPr>
              <a:t>We have sufficient evidence that the change in number of swipes is equal to the change in cost on the linear regression graph. Thus as the number of swipes changes the cost also changes. </a:t>
            </a:r>
            <a:endParaRPr lang="en-US" dirty="0">
              <a:solidFill>
                <a:schemeClr val="bg1"/>
              </a:solidFill>
              <a:effectLst>
                <a:outerShdw blurRad="38100" dist="38100" dir="2700000" algn="tl">
                  <a:srgbClr val="000000">
                    <a:alpha val="43137"/>
                  </a:srgbClr>
                </a:outerShdw>
              </a:effectLst>
              <a:latin typeface="Trebuchet MS" pitchFamily="34" charset="0"/>
            </a:endParaRPr>
          </a:p>
        </p:txBody>
      </p:sp>
      <p:pic>
        <p:nvPicPr>
          <p:cNvPr id="3075" name="Picture 3" descr="C:\Users\Basement PC\AppData\Local\Microsoft\Windows\Temporary Internet Files\Content.IE5\LCBQWS3S\MC900431631[1].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rot="20448105">
            <a:off x="224960" y="369954"/>
            <a:ext cx="1398108" cy="1398108"/>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762000" y="1752600"/>
            <a:ext cx="7391400" cy="1477328"/>
          </a:xfrm>
          <a:prstGeom prst="rect">
            <a:avLst/>
          </a:prstGeom>
          <a:noFill/>
        </p:spPr>
        <p:txBody>
          <a:bodyPr wrap="square" rtlCol="0">
            <a:spAutoFit/>
          </a:bodyPr>
          <a:lstStyle/>
          <a:p>
            <a:r>
              <a:rPr lang="en-US" sz="3600" b="1" dirty="0">
                <a:solidFill>
                  <a:schemeClr val="bg1"/>
                </a:solidFill>
              </a:rPr>
              <a:t>Ho: </a:t>
            </a:r>
            <a:r>
              <a:rPr lang="el-GR" sz="3600" b="1" dirty="0">
                <a:solidFill>
                  <a:schemeClr val="bg1"/>
                </a:solidFill>
              </a:rPr>
              <a:t>β</a:t>
            </a:r>
            <a:r>
              <a:rPr lang="en-US" sz="3600" b="1" dirty="0">
                <a:solidFill>
                  <a:schemeClr val="bg1"/>
                </a:solidFill>
              </a:rPr>
              <a:t>= </a:t>
            </a:r>
            <a:r>
              <a:rPr lang="en-US" sz="3600" b="1" dirty="0" smtClean="0">
                <a:solidFill>
                  <a:schemeClr val="bg1"/>
                </a:solidFill>
              </a:rPr>
              <a:t>0		</a:t>
            </a:r>
            <a:r>
              <a:rPr lang="en-US" sz="3600" b="1" dirty="0">
                <a:solidFill>
                  <a:schemeClr val="bg1"/>
                </a:solidFill>
              </a:rPr>
              <a:t>Ha: </a:t>
            </a:r>
            <a:r>
              <a:rPr lang="el-GR" sz="3600" b="1" dirty="0" smtClean="0">
                <a:solidFill>
                  <a:schemeClr val="bg1"/>
                </a:solidFill>
              </a:rPr>
              <a:t>β</a:t>
            </a:r>
            <a:r>
              <a:rPr lang="en-US" sz="3600" b="1" dirty="0" smtClean="0">
                <a:solidFill>
                  <a:schemeClr val="bg1"/>
                </a:solidFill>
              </a:rPr>
              <a:t>   0 </a:t>
            </a:r>
          </a:p>
          <a:p>
            <a:endParaRPr lang="en-US" sz="3600" b="1" dirty="0">
              <a:solidFill>
                <a:schemeClr val="bg1"/>
              </a:solidFill>
            </a:endParaRPr>
          </a:p>
          <a:p>
            <a:endParaRPr lang="en-US" dirty="0">
              <a:solidFill>
                <a:schemeClr val="bg1"/>
              </a:solidFill>
            </a:endParaRPr>
          </a:p>
        </p:txBody>
      </p:sp>
      <p:pic>
        <p:nvPicPr>
          <p:cNvPr id="1030" name="Picture 6"/>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62000" y="2514600"/>
            <a:ext cx="2628900" cy="1828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762000" y="4114800"/>
            <a:ext cx="6523037" cy="904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Rectangle 5"/>
          <p:cNvSpPr/>
          <p:nvPr/>
        </p:nvSpPr>
        <p:spPr>
          <a:xfrm>
            <a:off x="4572000" y="1828800"/>
            <a:ext cx="364202" cy="523220"/>
          </a:xfrm>
          <a:prstGeom prst="rect">
            <a:avLst/>
          </a:prstGeom>
        </p:spPr>
        <p:txBody>
          <a:bodyPr wrap="none">
            <a:spAutoFit/>
          </a:bodyPr>
          <a:lstStyle/>
          <a:p>
            <a:r>
              <a:rPr lang="en-US" sz="2800" dirty="0">
                <a:solidFill>
                  <a:schemeClr val="bg1"/>
                </a:solidFill>
              </a:rPr>
              <a:t>≠</a:t>
            </a:r>
          </a:p>
        </p:txBody>
      </p:sp>
      <p:sp>
        <p:nvSpPr>
          <p:cNvPr id="7" name="TextBox 6"/>
          <p:cNvSpPr txBox="1"/>
          <p:nvPr/>
        </p:nvSpPr>
        <p:spPr>
          <a:xfrm>
            <a:off x="3505200" y="3135868"/>
            <a:ext cx="1676400" cy="523220"/>
          </a:xfrm>
          <a:prstGeom prst="rect">
            <a:avLst/>
          </a:prstGeom>
          <a:noFill/>
        </p:spPr>
        <p:txBody>
          <a:bodyPr wrap="square" rtlCol="0">
            <a:spAutoFit/>
          </a:bodyPr>
          <a:lstStyle/>
          <a:p>
            <a:r>
              <a:rPr lang="en-US" sz="2800" dirty="0" smtClean="0">
                <a:solidFill>
                  <a:schemeClr val="bg1"/>
                </a:solidFill>
              </a:rPr>
              <a:t>-3.343</a:t>
            </a:r>
            <a:endParaRPr lang="en-US" sz="2800" dirty="0">
              <a:solidFill>
                <a:schemeClr val="bg1"/>
              </a:solidFill>
            </a:endParaRPr>
          </a:p>
        </p:txBody>
      </p:sp>
      <p:sp>
        <p:nvSpPr>
          <p:cNvPr id="14" name="TextBox 13"/>
          <p:cNvSpPr txBox="1"/>
          <p:nvPr/>
        </p:nvSpPr>
        <p:spPr>
          <a:xfrm>
            <a:off x="2286000" y="4353580"/>
            <a:ext cx="1676400" cy="523220"/>
          </a:xfrm>
          <a:prstGeom prst="rect">
            <a:avLst/>
          </a:prstGeom>
          <a:noFill/>
        </p:spPr>
        <p:txBody>
          <a:bodyPr wrap="square" rtlCol="0">
            <a:spAutoFit/>
          </a:bodyPr>
          <a:lstStyle/>
          <a:p>
            <a:r>
              <a:rPr lang="en-US" sz="2800" dirty="0" smtClean="0">
                <a:solidFill>
                  <a:schemeClr val="bg1"/>
                </a:solidFill>
              </a:rPr>
              <a:t>-3.343</a:t>
            </a:r>
            <a:endParaRPr lang="en-US" sz="2800" dirty="0">
              <a:solidFill>
                <a:schemeClr val="bg1"/>
              </a:solidFill>
            </a:endParaRPr>
          </a:p>
        </p:txBody>
      </p:sp>
      <p:sp>
        <p:nvSpPr>
          <p:cNvPr id="15" name="TextBox 14"/>
          <p:cNvSpPr txBox="1"/>
          <p:nvPr/>
        </p:nvSpPr>
        <p:spPr>
          <a:xfrm>
            <a:off x="5105400" y="4353580"/>
            <a:ext cx="1676400" cy="523220"/>
          </a:xfrm>
          <a:prstGeom prst="rect">
            <a:avLst/>
          </a:prstGeom>
          <a:noFill/>
        </p:spPr>
        <p:txBody>
          <a:bodyPr wrap="square" rtlCol="0">
            <a:spAutoFit/>
          </a:bodyPr>
          <a:lstStyle/>
          <a:p>
            <a:r>
              <a:rPr lang="en-US" sz="2800" dirty="0" smtClean="0">
                <a:solidFill>
                  <a:schemeClr val="bg1"/>
                </a:solidFill>
              </a:rPr>
              <a:t>92.5784</a:t>
            </a:r>
            <a:endParaRPr lang="en-US" sz="2800" dirty="0">
              <a:solidFill>
                <a:schemeClr val="bg1"/>
              </a:solidFill>
            </a:endParaRPr>
          </a:p>
        </p:txBody>
      </p:sp>
      <p:sp>
        <p:nvSpPr>
          <p:cNvPr id="16" name="TextBox 15"/>
          <p:cNvSpPr txBox="1"/>
          <p:nvPr/>
        </p:nvSpPr>
        <p:spPr>
          <a:xfrm>
            <a:off x="7259637" y="4343400"/>
            <a:ext cx="1676400" cy="523220"/>
          </a:xfrm>
          <a:prstGeom prst="rect">
            <a:avLst/>
          </a:prstGeom>
          <a:noFill/>
        </p:spPr>
        <p:txBody>
          <a:bodyPr wrap="square" rtlCol="0">
            <a:spAutoFit/>
          </a:bodyPr>
          <a:lstStyle/>
          <a:p>
            <a:r>
              <a:rPr lang="en-US" sz="2800" dirty="0" smtClean="0">
                <a:solidFill>
                  <a:schemeClr val="bg1"/>
                </a:solidFill>
              </a:rPr>
              <a:t>0.0012</a:t>
            </a:r>
            <a:endParaRPr lang="en-US" sz="2800" dirty="0">
              <a:solidFill>
                <a:schemeClr val="bg1"/>
              </a:solidFill>
            </a:endParaRPr>
          </a:p>
        </p:txBody>
      </p:sp>
      <p:sp>
        <p:nvSpPr>
          <p:cNvPr id="17" name="TextBox 16"/>
          <p:cNvSpPr txBox="1"/>
          <p:nvPr/>
        </p:nvSpPr>
        <p:spPr>
          <a:xfrm>
            <a:off x="304800" y="4267200"/>
            <a:ext cx="685800" cy="523220"/>
          </a:xfrm>
          <a:prstGeom prst="rect">
            <a:avLst/>
          </a:prstGeom>
          <a:noFill/>
        </p:spPr>
        <p:txBody>
          <a:bodyPr wrap="square" rtlCol="0">
            <a:spAutoFit/>
          </a:bodyPr>
          <a:lstStyle/>
          <a:p>
            <a:r>
              <a:rPr lang="en-US" sz="2800" dirty="0" smtClean="0"/>
              <a:t>2 *</a:t>
            </a:r>
            <a:endParaRPr lang="en-US" sz="2800" dirty="0"/>
          </a:p>
        </p:txBody>
      </p:sp>
    </p:spTree>
    <p:extLst>
      <p:ext uri="{BB962C8B-B14F-4D97-AF65-F5344CB8AC3E}">
        <p14:creationId xmlns:p14="http://schemas.microsoft.com/office/powerpoint/2010/main" xmlns="" val="36652570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descr="F:\STAT Project\Nail Polish 11.jpg"/>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artisticPaintBrush/>
                    </a14:imgEffect>
                  </a14:imgLayer>
                </a14:imgProps>
              </a:ex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a:xfrm>
            <a:off x="457200" y="152400"/>
            <a:ext cx="8229600" cy="1143000"/>
          </a:xfrm>
        </p:spPr>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solidFill>
                  <a:srgbClr val="FF6699"/>
                </a:solidFill>
                <a:effectLst>
                  <a:outerShdw blurRad="80000" dist="40000" dir="5040000" algn="tl">
                    <a:srgbClr val="000000">
                      <a:alpha val="30000"/>
                    </a:srgbClr>
                  </a:outerShdw>
                </a:effectLst>
                <a:latin typeface="Trebuchet MS" pitchFamily="34" charset="0"/>
              </a:rPr>
              <a:t>Linear Regression T-Test</a:t>
            </a:r>
            <a:br>
              <a:rPr lang="en-US" b="1" dirty="0" smtClean="0">
                <a:ln w="11430"/>
                <a:solidFill>
                  <a:srgbClr val="FF6699"/>
                </a:solidFill>
                <a:effectLst>
                  <a:outerShdw blurRad="80000" dist="40000" dir="5040000" algn="tl">
                    <a:srgbClr val="000000">
                      <a:alpha val="30000"/>
                    </a:srgbClr>
                  </a:outerShdw>
                </a:effectLst>
                <a:latin typeface="Trebuchet MS" pitchFamily="34" charset="0"/>
              </a:rPr>
            </a:br>
            <a:r>
              <a:rPr lang="en-US" sz="2400" b="1" dirty="0" smtClean="0">
                <a:ln w="11430"/>
                <a:solidFill>
                  <a:srgbClr val="FF6699"/>
                </a:solidFill>
                <a:effectLst>
                  <a:outerShdw blurRad="80000" dist="40000" dir="5040000" algn="tl">
                    <a:srgbClr val="000000">
                      <a:alpha val="30000"/>
                    </a:srgbClr>
                  </a:outerShdw>
                </a:effectLst>
                <a:latin typeface="Trebuchet MS" pitchFamily="34" charset="0"/>
              </a:rPr>
              <a:t>Number of Swipes vs. Nail Length (Area)</a:t>
            </a:r>
            <a:endParaRPr lang="en-US" b="1" dirty="0">
              <a:ln w="11430"/>
              <a:solidFill>
                <a:srgbClr val="FF6699"/>
              </a:solidFill>
              <a:effectLst>
                <a:outerShdw blurRad="80000" dist="40000" dir="5040000" algn="tl">
                  <a:srgbClr val="000000">
                    <a:alpha val="30000"/>
                  </a:srgbClr>
                </a:outerShdw>
              </a:effectLst>
              <a:latin typeface="Trebuchet MS" pitchFamily="34" charset="0"/>
            </a:endParaRPr>
          </a:p>
        </p:txBody>
      </p:sp>
      <p:pic>
        <p:nvPicPr>
          <p:cNvPr id="5122"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28600" y="1524000"/>
            <a:ext cx="5334000" cy="45464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4" name="Picture 4" descr="C:\Users\Basement PC\AppData\Local\Microsoft\Windows\Temporary Internet Files\Content.IE5\KS086SWE\MC900290924[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8101" y="152400"/>
            <a:ext cx="1316520" cy="129540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TextBox 5"/>
          <p:cNvSpPr txBox="1"/>
          <p:nvPr/>
        </p:nvSpPr>
        <p:spPr>
          <a:xfrm>
            <a:off x="5638800" y="1396553"/>
            <a:ext cx="3505200" cy="5078313"/>
          </a:xfrm>
          <a:prstGeom prst="rect">
            <a:avLst/>
          </a:prstGeom>
          <a:solidFill>
            <a:schemeClr val="bg1">
              <a:alpha val="62000"/>
            </a:schemeClr>
          </a:solidFill>
        </p:spPr>
        <p:txBody>
          <a:bodyPr wrap="square" rtlCol="0">
            <a:spAutoFit/>
          </a:bodyPr>
          <a:lstStyle/>
          <a:p>
            <a:pPr lvl="0">
              <a:buFont typeface="Arial" pitchFamily="34" charset="0"/>
              <a:buChar char="•"/>
            </a:pPr>
            <a:r>
              <a:rPr lang="en-US" dirty="0" smtClean="0">
                <a:solidFill>
                  <a:srgbClr val="FF0066"/>
                </a:solidFill>
                <a:latin typeface="Trebuchet MS" pitchFamily="34" charset="0"/>
              </a:rPr>
              <a:t>Positive</a:t>
            </a:r>
          </a:p>
          <a:p>
            <a:pPr lvl="0">
              <a:buFont typeface="Arial" pitchFamily="34" charset="0"/>
              <a:buChar char="•"/>
            </a:pPr>
            <a:r>
              <a:rPr lang="en-US" dirty="0" smtClean="0">
                <a:solidFill>
                  <a:srgbClr val="FF0066"/>
                </a:solidFill>
                <a:latin typeface="Trebuchet MS" pitchFamily="34" charset="0"/>
              </a:rPr>
              <a:t>Linear</a:t>
            </a:r>
          </a:p>
          <a:p>
            <a:pPr lvl="0">
              <a:buFont typeface="Arial" pitchFamily="34" charset="0"/>
              <a:buChar char="•"/>
            </a:pPr>
            <a:r>
              <a:rPr lang="en-US" dirty="0" smtClean="0">
                <a:solidFill>
                  <a:srgbClr val="FF0066"/>
                </a:solidFill>
                <a:latin typeface="Trebuchet MS" pitchFamily="34" charset="0"/>
              </a:rPr>
              <a:t>Moderately Strong</a:t>
            </a:r>
          </a:p>
          <a:p>
            <a:pPr lvl="0">
              <a:buFont typeface="Arial" pitchFamily="34" charset="0"/>
              <a:buChar char="•"/>
            </a:pPr>
            <a:r>
              <a:rPr lang="en-US" dirty="0" smtClean="0">
                <a:solidFill>
                  <a:srgbClr val="FF0066"/>
                </a:solidFill>
                <a:latin typeface="Trebuchet MS" pitchFamily="34" charset="0"/>
              </a:rPr>
              <a:t>Scattered Residual Plot</a:t>
            </a:r>
          </a:p>
          <a:p>
            <a:pPr lvl="0">
              <a:buFont typeface="Arial" pitchFamily="34" charset="0"/>
              <a:buChar char="•"/>
            </a:pPr>
            <a:r>
              <a:rPr lang="en-US" dirty="0" smtClean="0">
                <a:solidFill>
                  <a:srgbClr val="FF0066"/>
                </a:solidFill>
                <a:latin typeface="Trebuchet MS" pitchFamily="34" charset="0"/>
              </a:rPr>
              <a:t>Correlation (r)= 0.293</a:t>
            </a:r>
          </a:p>
          <a:p>
            <a:pPr lvl="0">
              <a:buFont typeface="Arial" pitchFamily="34" charset="0"/>
              <a:buChar char="•"/>
            </a:pPr>
            <a:r>
              <a:rPr lang="en-US" dirty="0" smtClean="0">
                <a:solidFill>
                  <a:srgbClr val="FF0066"/>
                </a:solidFill>
                <a:latin typeface="Trebuchet MS" pitchFamily="34" charset="0"/>
              </a:rPr>
              <a:t>Variance (r</a:t>
            </a:r>
            <a:r>
              <a:rPr lang="en-US" baseline="30000" dirty="0" smtClean="0">
                <a:solidFill>
                  <a:srgbClr val="FF0066"/>
                </a:solidFill>
                <a:latin typeface="Trebuchet MS" pitchFamily="34" charset="0"/>
              </a:rPr>
              <a:t>2</a:t>
            </a:r>
            <a:r>
              <a:rPr lang="en-US" dirty="0" smtClean="0">
                <a:solidFill>
                  <a:srgbClr val="FF0066"/>
                </a:solidFill>
                <a:latin typeface="Trebuchet MS" pitchFamily="34" charset="0"/>
              </a:rPr>
              <a:t>)=0.0.086</a:t>
            </a:r>
          </a:p>
          <a:p>
            <a:pPr lvl="0">
              <a:buFont typeface="Arial" pitchFamily="34" charset="0"/>
              <a:buChar char="•"/>
            </a:pPr>
            <a:r>
              <a:rPr lang="en-US" dirty="0" smtClean="0">
                <a:solidFill>
                  <a:srgbClr val="FF0066"/>
                </a:solidFill>
                <a:latin typeface="Trebuchet MS" pitchFamily="34" charset="0"/>
              </a:rPr>
              <a:t>29% of the change in the number of swipes is due to the change in nail length</a:t>
            </a:r>
          </a:p>
          <a:p>
            <a:pPr>
              <a:buFont typeface="Arial" pitchFamily="34" charset="0"/>
              <a:buChar char="•"/>
            </a:pPr>
            <a:r>
              <a:rPr lang="en-US" dirty="0" smtClean="0">
                <a:solidFill>
                  <a:srgbClr val="FF0066"/>
                </a:solidFill>
                <a:latin typeface="Trebuchet MS" pitchFamily="34" charset="0"/>
              </a:rPr>
              <a:t>Overall, for our population of nail polish, as the nail length (amount of nail polished used) increases, the amount of swipes of nail polish remover will also increase. Thus as more nail polish is used on one nail, the more swipes will needed to be used to get the nail polish off. </a:t>
            </a:r>
          </a:p>
        </p:txBody>
      </p:sp>
    </p:spTree>
    <p:extLst>
      <p:ext uri="{BB962C8B-B14F-4D97-AF65-F5344CB8AC3E}">
        <p14:creationId xmlns:p14="http://schemas.microsoft.com/office/powerpoint/2010/main" xmlns="" val="251238306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710</TotalTime>
  <Words>973</Words>
  <Application>Microsoft Office PowerPoint</Application>
  <PresentationFormat>On-screen Show (4:3)</PresentationFormat>
  <Paragraphs>162</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Nail Polish Experiment</vt:lpstr>
      <vt:lpstr>The History of Nail Polish</vt:lpstr>
      <vt:lpstr>Durability of Nail Polish</vt:lpstr>
      <vt:lpstr>Slide 4</vt:lpstr>
      <vt:lpstr>Histograms and Bar Charts</vt:lpstr>
      <vt:lpstr>Linear Regression T-Test Number of Swipes vs. Cost</vt:lpstr>
      <vt:lpstr>Linear Regression T-Test Number of Swipes vs. Cost CONDITIONS</vt:lpstr>
      <vt:lpstr>Linear Regression T-Test Number of Swipes vs. Cost</vt:lpstr>
      <vt:lpstr>Linear Regression T-Test Number of Swipes vs. Nail Length (Area)</vt:lpstr>
      <vt:lpstr>Calculated Means Average Number of Swipes for each General Style</vt:lpstr>
      <vt:lpstr>Calculated Means Average Number of Swipes for each General Style</vt:lpstr>
      <vt:lpstr>2-Sample T-Test CONDITIONS</vt:lpstr>
      <vt:lpstr>2-Sample T-Test</vt:lpstr>
      <vt:lpstr>Chi Squared Test for Independence</vt:lpstr>
      <vt:lpstr>Chi Squared Test for Independence</vt:lpstr>
      <vt:lpstr>Overall Opinions</vt:lpstr>
      <vt:lpstr>Application to the Population</vt:lpstr>
      <vt:lpstr>Possible Errors</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Predicting Heights Project</dc:title>
  <dc:creator>lawlor.k519</dc:creator>
  <cp:lastModifiedBy>lawlor.k519</cp:lastModifiedBy>
  <cp:revision>137</cp:revision>
  <cp:lastPrinted>2011-01-10T11:36:43Z</cp:lastPrinted>
  <dcterms:created xsi:type="dcterms:W3CDTF">2010-10-12T15:31:42Z</dcterms:created>
  <dcterms:modified xsi:type="dcterms:W3CDTF">2011-01-10T16:01:47Z</dcterms:modified>
</cp:coreProperties>
</file>